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Default Extension="xml" ContentType="application/xml"/>
  <Override PartName="/ppt/tableStyles.xml" ContentType="application/vnd.openxmlformats-officedocument.presentationml.tableStyles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  <p:sldMasterId id="2147483685" r:id="rId2"/>
    <p:sldMasterId id="2147483721" r:id="rId3"/>
  </p:sldMasterIdLst>
  <p:notesMasterIdLst>
    <p:notesMasterId r:id="rId38"/>
  </p:notesMasterIdLst>
  <p:handoutMasterIdLst>
    <p:handoutMasterId r:id="rId39"/>
  </p:handoutMasterIdLst>
  <p:sldIdLst>
    <p:sldId id="306" r:id="rId4"/>
    <p:sldId id="417" r:id="rId5"/>
    <p:sldId id="419" r:id="rId6"/>
    <p:sldId id="420" r:id="rId7"/>
    <p:sldId id="421" r:id="rId8"/>
    <p:sldId id="422" r:id="rId9"/>
    <p:sldId id="423" r:id="rId10"/>
    <p:sldId id="430" r:id="rId11"/>
    <p:sldId id="431" r:id="rId12"/>
    <p:sldId id="432" r:id="rId13"/>
    <p:sldId id="433" r:id="rId14"/>
    <p:sldId id="434" r:id="rId15"/>
    <p:sldId id="408" r:id="rId16"/>
    <p:sldId id="435" r:id="rId17"/>
    <p:sldId id="323" r:id="rId18"/>
    <p:sldId id="405" r:id="rId19"/>
    <p:sldId id="409" r:id="rId20"/>
    <p:sldId id="411" r:id="rId21"/>
    <p:sldId id="412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  <p:sldId id="445" r:id="rId32"/>
    <p:sldId id="324" r:id="rId33"/>
    <p:sldId id="415" r:id="rId34"/>
    <p:sldId id="416" r:id="rId35"/>
    <p:sldId id="287" r:id="rId36"/>
    <p:sldId id="404" r:id="rId3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395" autoAdjust="0"/>
    <p:restoredTop sz="94660"/>
  </p:normalViewPr>
  <p:slideViewPr>
    <p:cSldViewPr>
      <p:cViewPr>
        <p:scale>
          <a:sx n="70" d="100"/>
          <a:sy n="70" d="100"/>
        </p:scale>
        <p:origin x="-3776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7DE70-84AB-4718-BBE1-9812818FFFC1}" type="datetimeFigureOut">
              <a:rPr lang="nl-NL" smtClean="0"/>
              <a:pPr/>
              <a:t>19-09-2014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C504C-9BFB-4D5F-904A-FE0B80D32FB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5231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8C533-1314-4728-BA5F-26D2B626A1A4}" type="datetimeFigureOut">
              <a:rPr lang="nl-NL" smtClean="0"/>
              <a:pPr/>
              <a:t>19-09-2014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58E13-6F3F-4E66-A672-2F5D918516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534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24D0E-8027-443D-BD6F-A6E0A563CE10}" type="slidenum">
              <a:rPr lang="nl-NL" smtClean="0">
                <a:solidFill>
                  <a:prstClr val="black"/>
                </a:solidFill>
                <a:latin typeface="Arial" pitchFamily="34" charset="0"/>
              </a:rPr>
              <a:pPr/>
              <a:t>34</a:t>
            </a:fld>
            <a:endParaRPr lang="nl-NL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ABC-1776-46B3-9641-5B88D35ED290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AEB1-A29F-435F-8629-37C2DAD8F527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8388-1424-467E-8BE5-E04DA0817854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CABF-47F8-4F6C-8FBB-568892E2E1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050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0195-90F6-4C7A-A7A0-A442A5C4AD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67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2C5FC-6733-46E9-B928-08F2E6ACB1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5994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C053-BE0B-41B8-B991-5CDB949B7F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9569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D4B7-DA74-4044-A927-4AE88E253C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084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3526-EE21-473F-B477-393A77EF21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4432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AB5-DAEE-4A9D-BCB9-585F72FD6C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6791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2FC-CCB1-4038-A2C1-85751A11C9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202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479C-2A4F-4C8D-8515-7CD5137CB394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DE46-BE7D-40A9-8206-9AEDE09F9C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9281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D2EC-6A1F-44FC-A984-B75C5D2DF7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8186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8692-BFAB-4374-AE70-6F10884A86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7226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4ABC-1776-46B3-9641-5B88D35ED290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2907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479C-2A4F-4C8D-8515-7CD5137CB39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8141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001D-D9E9-438A-93E5-8C5C643216D9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6510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E728-41CF-4D73-A230-75D339F4F53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10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F427-C8A7-4F35-9CC7-DD47EDCBDAB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5674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DF30-903F-4923-A982-0B9F8620841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37641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CAC7-3D36-42DC-96A3-27F9C120060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704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001D-D9E9-438A-93E5-8C5C643216D9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D897-4A15-43A7-A3D2-4092A711288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0371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BD21-1D27-4165-9366-8573AD02D9A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6199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AEB1-A29F-435F-8629-37C2DAD8F52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3226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8388-1424-467E-8BE5-E04DA081785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811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E728-41CF-4D73-A230-75D339F4F53B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F427-C8A7-4F35-9CC7-DD47EDCBDABA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DF30-903F-4923-A982-0B9F86208416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CAC7-3D36-42DC-96A3-27F9C1200606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D897-4A15-43A7-A3D2-4092A7112882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BD21-1D27-4165-9366-8573AD02D9A3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3BAF-7AD7-49B5-9A49-F0B4F018917C}" type="datetime1">
              <a:rPr lang="nl-NL" smtClean="0"/>
              <a:pPr/>
              <a:t>19-09-2014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De Key, 30 januari 2014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5906-0FE2-4482-9941-198235E17DA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74A43-243A-402C-B45F-6C55D4B716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Seijgraaf Advies Groep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AB13-CC6B-43AF-BBBA-87BC000E7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070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3BAF-7AD7-49B5-9A49-F0B4F018917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19-09-2014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>
                <a:solidFill>
                  <a:prstClr val="black">
                    <a:tint val="75000"/>
                  </a:prstClr>
                </a:solidFill>
              </a:rPr>
              <a:t>De Key, 30 januari 2014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5906-0FE2-4482-9941-198235E17DA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090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google.nl/url?sa=i&amp;rct=j&amp;q=&amp;esrc=s&amp;frm=1&amp;source=images&amp;cd=&amp;cad=rja&amp;docid=ysnTeeXw92kKKM&amp;tbnid=FOwZKrHNCQe0DM:&amp;ved=0CAUQjRw&amp;url=http://www.dekoepel.org/energieakkoord-ser/&amp;ei=yOg-UtL0HIeX1AXgp4C4BA&amp;bvm=bv.52434380,d.d2k&amp;psig=AFQjCNGKjItahic_YgD0NCxifQNe559GgA&amp;ust=1379940931315459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YHPd0EcysZNKAM&amp;tbnid=tYtCvjY2y5ALkM:&amp;ved=0CAUQjRw&amp;url=http://www.infordataconsulting.com/news/master-data-managementthe-three-pillars/&amp;ei=VO4-UsHuE6bG0AWo1YHoBg&amp;bvm=bv.52434380,d.d2k&amp;psig=AFQjCNHHjS3Wme4xq45FsaNOsCC14c_BoA&amp;ust=1379942329193225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YHPd0EcysZNKAM&amp;tbnid=tYtCvjY2y5ALkM:&amp;ved=0CAUQjRw&amp;url=http://www.infordataconsulting.com/news/master-data-managementthe-three-pillars/&amp;ei=VO4-UsHuE6bG0AWo1YHoBg&amp;bvm=bv.52434380,d.d2k&amp;psig=AFQjCNHHjS3Wme4xq45FsaNOsCC14c_BoA&amp;ust=1379942329193225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YHPd0EcysZNKAM&amp;tbnid=tYtCvjY2y5ALkM:&amp;ved=0CAUQjRw&amp;url=http://www.infordataconsulting.com/news/master-data-managementthe-three-pillars/&amp;ei=VO4-UsHuE6bG0AWo1YHoBg&amp;bvm=bv.52434380,d.d2k&amp;psig=AFQjCNHHjS3Wme4xq45FsaNOsCC14c_BoA&amp;ust=1379942329193225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Biic8p-Bw87HlM&amp;tbnid=OVJEaCeiLxV0jM:&amp;ved=0CAUQjRw&amp;url=http://isucceedbook.com/how-to-succeed/success-principles-nike-got-it-right/attachment/nike-logo1/&amp;ei=zQA_UsaoNsib0QWJwoDYDA&amp;bvm=bv.52434380,d.d2k&amp;psig=AFQjCNEgO_iluDhYKCoVP2J6cH7YSmffqA&amp;ust=1379947032420096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4wcl_fxB09I/SwgKaXUOGwI/AAAAAAAAADM/QcgPvHjMwZ8/s1600/Duurzaamhe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703856" cy="3176609"/>
          </a:xfrm>
          <a:prstGeom prst="rect">
            <a:avLst/>
          </a:prstGeom>
          <a:noFill/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703856" cy="2495128"/>
          </a:xfrm>
        </p:spPr>
        <p:txBody>
          <a:bodyPr>
            <a:normAutofit fontScale="77500" lnSpcReduction="20000"/>
          </a:bodyPr>
          <a:lstStyle/>
          <a:p>
            <a:endParaRPr lang="nl-NL" dirty="0" smtClean="0"/>
          </a:p>
          <a:p>
            <a:r>
              <a:rPr lang="nl-NL" sz="5900" b="1" dirty="0" smtClean="0">
                <a:solidFill>
                  <a:srgbClr val="C00000"/>
                </a:solidFill>
              </a:rPr>
              <a:t>Actualiteiten en zorginkoop</a:t>
            </a:r>
            <a:br>
              <a:rPr lang="nl-NL" sz="5900" b="1" dirty="0" smtClean="0">
                <a:solidFill>
                  <a:srgbClr val="C00000"/>
                </a:solidFill>
              </a:rPr>
            </a:br>
            <a:endParaRPr lang="nl-NL" sz="4000" b="1" dirty="0" smtClean="0">
              <a:solidFill>
                <a:srgbClr val="C00000"/>
              </a:solidFill>
            </a:endParaRPr>
          </a:p>
          <a:p>
            <a:r>
              <a:rPr lang="nl-NL" sz="5100" b="1" dirty="0" smtClean="0">
                <a:solidFill>
                  <a:schemeClr val="tx1"/>
                </a:solidFill>
              </a:rPr>
              <a:t>Bob van der Kamp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chemeClr val="tx1"/>
                </a:solidFill>
              </a:rPr>
              <a:t> 19 september 2014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6" name="Afbeelding 5" descr="Logo Bootadvocat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Kortom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Zorgverzekeraars </a:t>
            </a:r>
            <a:r>
              <a:rPr lang="nl-NL" sz="2400" dirty="0">
                <a:solidFill>
                  <a:prstClr val="black"/>
                </a:solidFill>
              </a:rPr>
              <a:t>gaan bepalen wat behandelaars/voorschrijvers en inkopers gaan gebruiken en tegen welke </a:t>
            </a:r>
            <a:r>
              <a:rPr lang="nl-NL" sz="2400" dirty="0" smtClean="0">
                <a:solidFill>
                  <a:prstClr val="black"/>
                </a:solidFill>
              </a:rPr>
              <a:t>prijs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Zorgverzekeraars </a:t>
            </a:r>
            <a:r>
              <a:rPr lang="nl-NL" sz="2400" dirty="0">
                <a:solidFill>
                  <a:prstClr val="black"/>
                </a:solidFill>
              </a:rPr>
              <a:t>gaan </a:t>
            </a:r>
            <a:r>
              <a:rPr lang="nl-NL" sz="2400" dirty="0" smtClean="0">
                <a:solidFill>
                  <a:prstClr val="black"/>
                </a:solidFill>
              </a:rPr>
              <a:t>patiënt </a:t>
            </a:r>
            <a:r>
              <a:rPr lang="nl-NL" sz="2400" dirty="0">
                <a:solidFill>
                  <a:prstClr val="black"/>
                </a:solidFill>
              </a:rPr>
              <a:t>verplichten naar gecontracteerde aanbieder te </a:t>
            </a:r>
            <a:r>
              <a:rPr lang="nl-NL" sz="2400" dirty="0" smtClean="0">
                <a:solidFill>
                  <a:prstClr val="black"/>
                </a:solidFill>
              </a:rPr>
              <a:t>gaan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Vroeger</a:t>
            </a:r>
            <a:r>
              <a:rPr lang="nl-NL" sz="2400" dirty="0">
                <a:solidFill>
                  <a:prstClr val="black"/>
                </a:solidFill>
              </a:rPr>
              <a:t>: behandelaars/voorschrijvers, ziekenhuisinkopers als primaire </a:t>
            </a:r>
            <a:r>
              <a:rPr lang="nl-NL" sz="2400" dirty="0" smtClean="0">
                <a:solidFill>
                  <a:prstClr val="black"/>
                </a:solidFill>
              </a:rPr>
              <a:t>gesprekspartners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Nu</a:t>
            </a:r>
            <a:r>
              <a:rPr lang="nl-NL" sz="2400" dirty="0">
                <a:solidFill>
                  <a:prstClr val="black"/>
                </a:solidFill>
              </a:rPr>
              <a:t>: Zorgverzekeraars als gesprekspartners </a:t>
            </a:r>
          </a:p>
          <a:p>
            <a:pPr lvl="1" defTabSz="457200">
              <a:spcBef>
                <a:spcPct val="20000"/>
              </a:spcBef>
            </a:pPr>
            <a:endParaRPr lang="nl-NL" sz="2400" dirty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2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10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69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Contractering</a:t>
            </a:r>
            <a:r>
              <a:rPr lang="en-GB" sz="3200" b="1" dirty="0" smtClean="0">
                <a:solidFill>
                  <a:srgbClr val="C00000"/>
                </a:solidFill>
              </a:rPr>
              <a:t> is het </a:t>
            </a:r>
            <a:r>
              <a:rPr lang="en-GB" sz="3200" b="1" dirty="0" err="1" smtClean="0">
                <a:solidFill>
                  <a:srgbClr val="C00000"/>
                </a:solidFill>
              </a:rPr>
              <a:t>middel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Doelmatigheidsprikkels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Gepaste </a:t>
            </a:r>
            <a:r>
              <a:rPr lang="nl-NL" sz="2400" dirty="0">
                <a:solidFill>
                  <a:prstClr val="black"/>
                </a:solidFill>
              </a:rPr>
              <a:t>zorg: Zorg die goedkoper, slimmer en beter kan is ongepaste </a:t>
            </a:r>
            <a:r>
              <a:rPr lang="nl-NL" sz="2400" dirty="0" smtClean="0">
                <a:solidFill>
                  <a:prstClr val="black"/>
                </a:solidFill>
              </a:rPr>
              <a:t>zorg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G</a:t>
            </a:r>
            <a:r>
              <a:rPr lang="nl-NL" sz="2400" dirty="0" err="1" smtClean="0">
                <a:solidFill>
                  <a:prstClr val="black"/>
                </a:solidFill>
              </a:rPr>
              <a:t>ezamenlijke</a:t>
            </a:r>
            <a:r>
              <a:rPr lang="nl-NL" sz="2400" dirty="0" smtClean="0">
                <a:solidFill>
                  <a:prstClr val="black"/>
                </a:solidFill>
              </a:rPr>
              <a:t> </a:t>
            </a:r>
            <a:r>
              <a:rPr lang="nl-NL" sz="2400" dirty="0">
                <a:solidFill>
                  <a:prstClr val="black"/>
                </a:solidFill>
              </a:rPr>
              <a:t>inkoop </a:t>
            </a:r>
            <a:r>
              <a:rPr lang="nl-NL" sz="2400" dirty="0" smtClean="0">
                <a:solidFill>
                  <a:prstClr val="black"/>
                </a:solidFill>
              </a:rPr>
              <a:t>bevorderen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Kwaliteitsindicatoren </a:t>
            </a:r>
            <a:r>
              <a:rPr lang="nl-NL" sz="2400" dirty="0">
                <a:solidFill>
                  <a:prstClr val="black"/>
                </a:solidFill>
              </a:rPr>
              <a:t>bevorderen / afdwingen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2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11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07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Hoe </a:t>
            </a:r>
            <a:r>
              <a:rPr lang="en-GB" sz="3200" b="1" dirty="0" err="1" smtClean="0">
                <a:solidFill>
                  <a:srgbClr val="C00000"/>
                </a:solidFill>
              </a:rPr>
              <a:t>gaat</a:t>
            </a:r>
            <a:r>
              <a:rPr lang="en-GB" sz="3200" b="1" dirty="0" smtClean="0">
                <a:solidFill>
                  <a:srgbClr val="C00000"/>
                </a:solidFill>
              </a:rPr>
              <a:t> u </a:t>
            </a:r>
            <a:r>
              <a:rPr lang="en-GB" sz="3200" b="1" dirty="0" err="1" smtClean="0">
                <a:solidFill>
                  <a:srgbClr val="C00000"/>
                </a:solidFill>
              </a:rPr>
              <a:t>ermee</a:t>
            </a:r>
            <a:r>
              <a:rPr lang="en-GB" sz="3200" b="1" dirty="0" smtClean="0">
                <a:solidFill>
                  <a:srgbClr val="C00000"/>
                </a:solidFill>
              </a:rPr>
              <a:t> om?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Focus </a:t>
            </a:r>
            <a:r>
              <a:rPr lang="nl-NL" sz="2400" dirty="0">
                <a:solidFill>
                  <a:prstClr val="black"/>
                </a:solidFill>
              </a:rPr>
              <a:t>op beleid en belangen </a:t>
            </a:r>
            <a:r>
              <a:rPr lang="nl-NL" sz="2400" dirty="0" smtClean="0">
                <a:solidFill>
                  <a:prstClr val="black"/>
                </a:solidFill>
              </a:rPr>
              <a:t>zorgverzekeraars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Bouw </a:t>
            </a:r>
            <a:r>
              <a:rPr lang="nl-NL" sz="2400" dirty="0">
                <a:solidFill>
                  <a:prstClr val="black"/>
                </a:solidFill>
              </a:rPr>
              <a:t>een relatie op met de </a:t>
            </a:r>
            <a:r>
              <a:rPr lang="nl-NL" sz="2400" dirty="0" smtClean="0">
                <a:solidFill>
                  <a:prstClr val="black"/>
                </a:solidFill>
              </a:rPr>
              <a:t>zorgverzekeraars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Risico</a:t>
            </a:r>
            <a:r>
              <a:rPr lang="nl-NL" sz="2400" dirty="0" smtClean="0">
                <a:solidFill>
                  <a:prstClr val="black"/>
                </a:solidFill>
              </a:rPr>
              <a:t>-inventarisatie </a:t>
            </a:r>
            <a:r>
              <a:rPr lang="nl-NL" sz="2400" dirty="0">
                <a:solidFill>
                  <a:prstClr val="black"/>
                </a:solidFill>
              </a:rPr>
              <a:t>van verkoopkanaal en </a:t>
            </a:r>
            <a:r>
              <a:rPr lang="nl-NL" sz="2400" dirty="0" smtClean="0">
                <a:solidFill>
                  <a:prstClr val="black"/>
                </a:solidFill>
              </a:rPr>
              <a:t>markt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Bouw </a:t>
            </a:r>
            <a:r>
              <a:rPr lang="nl-NL" sz="2400" dirty="0">
                <a:solidFill>
                  <a:prstClr val="black"/>
                </a:solidFill>
              </a:rPr>
              <a:t>dossier op ter ondersteuning van </a:t>
            </a:r>
            <a:r>
              <a:rPr lang="nl-NL" sz="2400" dirty="0" err="1" smtClean="0">
                <a:solidFill>
                  <a:prstClr val="black"/>
                </a:solidFill>
              </a:rPr>
              <a:t>contractering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Ondersteun </a:t>
            </a:r>
            <a:r>
              <a:rPr lang="nl-NL" sz="2400" dirty="0">
                <a:solidFill>
                  <a:prstClr val="black"/>
                </a:solidFill>
              </a:rPr>
              <a:t>de aanbieder, voorschrijver, behandelaar, ziekenhuisinkoper bij de </a:t>
            </a:r>
            <a:r>
              <a:rPr lang="nl-NL" sz="2400" dirty="0" err="1">
                <a:solidFill>
                  <a:prstClr val="black"/>
                </a:solidFill>
              </a:rPr>
              <a:t>contractering</a:t>
            </a:r>
            <a:endParaRPr lang="nl-NL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2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12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67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13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Inkoop en recht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Politiek</a:t>
            </a:r>
            <a:r>
              <a:rPr lang="en-US" sz="2400" dirty="0" smtClean="0"/>
              <a:t> en </a:t>
            </a:r>
            <a:r>
              <a:rPr lang="en-US" sz="2400" dirty="0" err="1" smtClean="0"/>
              <a:t>r</a:t>
            </a:r>
            <a:r>
              <a:rPr lang="en-US" sz="2400" dirty="0" err="1" smtClean="0"/>
              <a:t>echtmatigheid</a:t>
            </a:r>
            <a:r>
              <a:rPr lang="en-US" sz="2400" dirty="0" smtClean="0"/>
              <a:t>: </a:t>
            </a:r>
            <a:r>
              <a:rPr lang="en-US" sz="2400" dirty="0" err="1" smtClean="0"/>
              <a:t>bijv</a:t>
            </a:r>
            <a:r>
              <a:rPr lang="en-US" sz="2400" dirty="0" smtClean="0"/>
              <a:t>. </a:t>
            </a:r>
            <a:r>
              <a:rPr lang="en-US" sz="2400" dirty="0" err="1" smtClean="0"/>
              <a:t>besluit</a:t>
            </a:r>
            <a:r>
              <a:rPr lang="en-US" sz="2400" dirty="0" smtClean="0"/>
              <a:t> minister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recht</a:t>
            </a:r>
            <a:r>
              <a:rPr lang="en-US" sz="2400" dirty="0" smtClean="0"/>
              <a:t> op </a:t>
            </a:r>
            <a:r>
              <a:rPr lang="en-US" sz="2400" dirty="0" err="1" smtClean="0"/>
              <a:t>vergoeding</a:t>
            </a:r>
            <a:r>
              <a:rPr lang="en-US" sz="2400" dirty="0" smtClean="0"/>
              <a:t> </a:t>
            </a:r>
            <a:r>
              <a:rPr lang="en-US" sz="2400" dirty="0" err="1" smtClean="0"/>
              <a:t>dieetadvisering</a:t>
            </a:r>
            <a:r>
              <a:rPr lang="en-US" sz="2400" dirty="0" smtClean="0"/>
              <a:t> </a:t>
            </a:r>
            <a:r>
              <a:rPr lang="en-US" sz="2400" dirty="0" err="1" smtClean="0"/>
              <a:t>fors</a:t>
            </a:r>
            <a:r>
              <a:rPr lang="en-US" sz="2400" dirty="0" smtClean="0"/>
              <a:t> in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perken</a:t>
            </a:r>
            <a:r>
              <a:rPr lang="en-US" sz="2400" dirty="0" smtClean="0"/>
              <a:t>; 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Artikel</a:t>
            </a:r>
            <a:r>
              <a:rPr lang="en-US" sz="2400" dirty="0" smtClean="0"/>
              <a:t> 22 GW; </a:t>
            </a:r>
            <a:r>
              <a:rPr lang="en-US" sz="2400" dirty="0" err="1" smtClean="0"/>
              <a:t>bevordering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volksgezondheid</a:t>
            </a:r>
            <a:r>
              <a:rPr lang="en-US" sz="2400" dirty="0" smtClean="0"/>
              <a:t>;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Europees</a:t>
            </a:r>
            <a:r>
              <a:rPr lang="en-US" sz="2400" dirty="0" smtClean="0"/>
              <a:t> </a:t>
            </a:r>
            <a:r>
              <a:rPr lang="en-US" sz="2400" dirty="0" err="1" smtClean="0"/>
              <a:t>zorgvoorbehoud</a:t>
            </a:r>
            <a:r>
              <a:rPr lang="en-US" sz="2400" dirty="0" smtClean="0"/>
              <a:t>; </a:t>
            </a:r>
            <a:r>
              <a:rPr lang="en-US" sz="2400" dirty="0" err="1" smtClean="0"/>
              <a:t>inrichting</a:t>
            </a:r>
            <a:r>
              <a:rPr lang="en-US" sz="2400" dirty="0" smtClean="0"/>
              <a:t>, financiering is </a:t>
            </a:r>
            <a:r>
              <a:rPr lang="en-US" sz="2400" dirty="0" err="1" smtClean="0"/>
              <a:t>voorbehouden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lidstaten</a:t>
            </a:r>
            <a:r>
              <a:rPr lang="en-US" sz="2400" dirty="0" smtClean="0"/>
              <a:t>;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Staat</a:t>
            </a:r>
            <a:r>
              <a:rPr lang="en-US" sz="2400" dirty="0" smtClean="0"/>
              <a:t>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overheidfinancien</a:t>
            </a:r>
            <a:r>
              <a:rPr lang="en-US" sz="2400" dirty="0" smtClean="0"/>
              <a:t> op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; </a:t>
            </a:r>
            <a:r>
              <a:rPr lang="en-US" sz="2400" dirty="0" err="1" smtClean="0"/>
              <a:t>daarin</a:t>
            </a:r>
            <a:r>
              <a:rPr lang="en-US" sz="2400" dirty="0" smtClean="0"/>
              <a:t> </a:t>
            </a:r>
            <a:r>
              <a:rPr lang="en-US" sz="2400" dirty="0" err="1" smtClean="0"/>
              <a:t>ligt</a:t>
            </a:r>
            <a:r>
              <a:rPr lang="en-US" sz="2400" dirty="0" smtClean="0"/>
              <a:t> </a:t>
            </a:r>
            <a:r>
              <a:rPr lang="en-US" sz="2400" dirty="0" err="1" smtClean="0"/>
              <a:t>besloten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beteugelen</a:t>
            </a:r>
            <a:r>
              <a:rPr lang="en-US" sz="2400" dirty="0" smtClean="0"/>
              <a:t>; </a:t>
            </a:r>
            <a:r>
              <a:rPr lang="en-US" sz="2400" dirty="0" err="1" smtClean="0"/>
              <a:t>staat</a:t>
            </a:r>
            <a:r>
              <a:rPr lang="en-US" sz="2400" dirty="0" smtClean="0"/>
              <a:t> is in </a:t>
            </a:r>
            <a:r>
              <a:rPr lang="en-US" sz="2400" dirty="0" err="1" smtClean="0"/>
              <a:t>hoge</a:t>
            </a:r>
            <a:r>
              <a:rPr lang="en-US" sz="2400" dirty="0" smtClean="0"/>
              <a:t> mate </a:t>
            </a:r>
            <a:r>
              <a:rPr lang="en-US" sz="2400" dirty="0" err="1" smtClean="0"/>
              <a:t>vrij</a:t>
            </a:r>
            <a:r>
              <a:rPr lang="en-US" sz="2400" dirty="0" smtClean="0"/>
              <a:t>; </a:t>
            </a:r>
            <a:r>
              <a:rPr lang="en-US" sz="2400" dirty="0" err="1" smtClean="0"/>
              <a:t>terughoudendheid</a:t>
            </a:r>
            <a:r>
              <a:rPr lang="en-US" sz="2400" dirty="0" smtClean="0"/>
              <a:t> </a:t>
            </a:r>
            <a:r>
              <a:rPr lang="en-US" sz="2400" dirty="0" err="1" smtClean="0"/>
              <a:t>rechter</a:t>
            </a:r>
            <a:r>
              <a:rPr lang="en-US" sz="2400" dirty="0" smtClean="0"/>
              <a:t>;  en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Harde</a:t>
            </a:r>
            <a:r>
              <a:rPr lang="en-US" sz="2400" dirty="0" smtClean="0"/>
              <a:t> </a:t>
            </a:r>
            <a:r>
              <a:rPr lang="en-US" sz="2400" dirty="0" err="1" smtClean="0"/>
              <a:t>bezuiniging</a:t>
            </a:r>
            <a:r>
              <a:rPr lang="en-US" sz="2400" dirty="0" smtClean="0"/>
              <a:t> mag.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14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Inleidende opmerkingen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Maart</a:t>
            </a:r>
            <a:r>
              <a:rPr lang="en-US" sz="2400" dirty="0" smtClean="0"/>
              <a:t> 2012; </a:t>
            </a:r>
            <a:r>
              <a:rPr lang="en-US" sz="2400" dirty="0" err="1" smtClean="0"/>
              <a:t>Voorzieningenrechter</a:t>
            </a:r>
            <a:r>
              <a:rPr lang="en-US" sz="2400" dirty="0" smtClean="0"/>
              <a:t> Den Haag: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Centraal</a:t>
            </a:r>
            <a:r>
              <a:rPr lang="en-US" sz="2400" dirty="0" smtClean="0"/>
              <a:t>: </a:t>
            </a:r>
            <a:r>
              <a:rPr lang="en-US" sz="2400" dirty="0" err="1" smtClean="0"/>
              <a:t>rechtmatigheid</a:t>
            </a:r>
            <a:r>
              <a:rPr lang="en-US" sz="2400" dirty="0" smtClean="0"/>
              <a:t> </a:t>
            </a:r>
            <a:r>
              <a:rPr lang="en-US" sz="2400" dirty="0" err="1" smtClean="0"/>
              <a:t>besluit</a:t>
            </a:r>
            <a:r>
              <a:rPr lang="en-US" sz="2400" dirty="0" smtClean="0"/>
              <a:t> minister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recht</a:t>
            </a:r>
            <a:r>
              <a:rPr lang="en-US" sz="2400" dirty="0" smtClean="0"/>
              <a:t> op </a:t>
            </a:r>
            <a:r>
              <a:rPr lang="en-US" sz="2400" dirty="0" err="1" smtClean="0"/>
              <a:t>vergoeding</a:t>
            </a:r>
            <a:r>
              <a:rPr lang="en-US" sz="2400" dirty="0" smtClean="0"/>
              <a:t> </a:t>
            </a:r>
            <a:r>
              <a:rPr lang="en-US" sz="2400" dirty="0" err="1" smtClean="0"/>
              <a:t>dieetadvisering</a:t>
            </a:r>
            <a:r>
              <a:rPr lang="en-US" sz="2400" dirty="0" smtClean="0"/>
              <a:t> </a:t>
            </a:r>
            <a:r>
              <a:rPr lang="en-US" sz="2400" dirty="0" err="1" smtClean="0"/>
              <a:t>fors</a:t>
            </a:r>
            <a:r>
              <a:rPr lang="en-US" sz="2400" dirty="0" smtClean="0"/>
              <a:t> in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perken</a:t>
            </a:r>
            <a:r>
              <a:rPr lang="en-US" sz="2400" dirty="0" smtClean="0"/>
              <a:t>; 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Artikel</a:t>
            </a:r>
            <a:r>
              <a:rPr lang="en-US" sz="2400" dirty="0" smtClean="0"/>
              <a:t> 22 GW; </a:t>
            </a:r>
            <a:r>
              <a:rPr lang="en-US" sz="2400" dirty="0" err="1" smtClean="0"/>
              <a:t>bevordering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volksgezondheid</a:t>
            </a:r>
            <a:r>
              <a:rPr lang="en-US" sz="2400" dirty="0" smtClean="0"/>
              <a:t>;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Europees</a:t>
            </a:r>
            <a:r>
              <a:rPr lang="en-US" sz="2400" dirty="0" smtClean="0"/>
              <a:t> </a:t>
            </a:r>
            <a:r>
              <a:rPr lang="en-US" sz="2400" dirty="0" err="1" smtClean="0"/>
              <a:t>zorgvoorbehoud</a:t>
            </a:r>
            <a:r>
              <a:rPr lang="en-US" sz="2400" dirty="0" smtClean="0"/>
              <a:t>; </a:t>
            </a:r>
            <a:r>
              <a:rPr lang="en-US" sz="2400" dirty="0" err="1" smtClean="0"/>
              <a:t>inrichting</a:t>
            </a:r>
            <a:r>
              <a:rPr lang="en-US" sz="2400" dirty="0" smtClean="0"/>
              <a:t>, financiering is </a:t>
            </a:r>
            <a:r>
              <a:rPr lang="en-US" sz="2400" dirty="0" err="1" smtClean="0"/>
              <a:t>voorbehouden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</a:t>
            </a:r>
            <a:r>
              <a:rPr lang="en-US" sz="2400" dirty="0" err="1" smtClean="0"/>
              <a:t>lidstaten</a:t>
            </a:r>
            <a:r>
              <a:rPr lang="en-US" sz="2400" dirty="0" smtClean="0"/>
              <a:t>;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Staat</a:t>
            </a:r>
            <a:r>
              <a:rPr lang="en-US" sz="2400" dirty="0" smtClean="0"/>
              <a:t>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overheidfinancien</a:t>
            </a:r>
            <a:r>
              <a:rPr lang="en-US" sz="2400" dirty="0" smtClean="0"/>
              <a:t> op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; </a:t>
            </a:r>
            <a:r>
              <a:rPr lang="en-US" sz="2400" dirty="0" err="1" smtClean="0"/>
              <a:t>daarin</a:t>
            </a:r>
            <a:r>
              <a:rPr lang="en-US" sz="2400" dirty="0" smtClean="0"/>
              <a:t> </a:t>
            </a:r>
            <a:r>
              <a:rPr lang="en-US" sz="2400" dirty="0" err="1" smtClean="0"/>
              <a:t>ligt</a:t>
            </a:r>
            <a:r>
              <a:rPr lang="en-US" sz="2400" dirty="0" smtClean="0"/>
              <a:t> </a:t>
            </a:r>
            <a:r>
              <a:rPr lang="en-US" sz="2400" dirty="0" err="1" smtClean="0"/>
              <a:t>besloten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beteugelen</a:t>
            </a:r>
            <a:r>
              <a:rPr lang="en-US" sz="2400" dirty="0" smtClean="0"/>
              <a:t>; </a:t>
            </a:r>
            <a:r>
              <a:rPr lang="en-US" sz="2400" dirty="0" err="1" smtClean="0"/>
              <a:t>staat</a:t>
            </a:r>
            <a:r>
              <a:rPr lang="en-US" sz="2400" dirty="0" smtClean="0"/>
              <a:t> is in </a:t>
            </a:r>
            <a:r>
              <a:rPr lang="en-US" sz="2400" dirty="0" err="1" smtClean="0"/>
              <a:t>hoge</a:t>
            </a:r>
            <a:r>
              <a:rPr lang="en-US" sz="2400" dirty="0" smtClean="0"/>
              <a:t> mate </a:t>
            </a:r>
            <a:r>
              <a:rPr lang="en-US" sz="2400" dirty="0" err="1" smtClean="0"/>
              <a:t>vrij</a:t>
            </a:r>
            <a:r>
              <a:rPr lang="en-US" sz="2400" dirty="0" smtClean="0"/>
              <a:t>; </a:t>
            </a:r>
            <a:r>
              <a:rPr lang="en-US" sz="2400" dirty="0" err="1" smtClean="0"/>
              <a:t>terughoudendheid</a:t>
            </a:r>
            <a:r>
              <a:rPr lang="en-US" sz="2400" dirty="0" smtClean="0"/>
              <a:t> </a:t>
            </a:r>
            <a:r>
              <a:rPr lang="en-US" sz="2400" dirty="0" err="1" smtClean="0"/>
              <a:t>rechter</a:t>
            </a:r>
            <a:r>
              <a:rPr lang="en-US" sz="2400" dirty="0" smtClean="0"/>
              <a:t>;  en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err="1" smtClean="0"/>
              <a:t>Harde</a:t>
            </a:r>
            <a:r>
              <a:rPr lang="en-US" sz="2400" dirty="0" smtClean="0"/>
              <a:t> </a:t>
            </a:r>
            <a:r>
              <a:rPr lang="en-US" sz="2400" dirty="0" err="1" smtClean="0"/>
              <a:t>bezuiniging</a:t>
            </a:r>
            <a:r>
              <a:rPr lang="en-US" sz="2400" dirty="0" smtClean="0"/>
              <a:t> mag.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De ZVW </a:t>
            </a:r>
            <a:r>
              <a:rPr lang="en-US" sz="2400" dirty="0" err="1" smtClean="0"/>
              <a:t>strekt</a:t>
            </a:r>
            <a:r>
              <a:rPr lang="en-US" sz="2400" dirty="0" smtClean="0"/>
              <a:t>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ter</a:t>
            </a:r>
            <a:r>
              <a:rPr lang="en-US" sz="2400" dirty="0" smtClean="0"/>
              <a:t> </a:t>
            </a:r>
            <a:r>
              <a:rPr lang="en-US" sz="2400" dirty="0" err="1" smtClean="0"/>
              <a:t>bescherming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commerciele</a:t>
            </a:r>
            <a:r>
              <a:rPr lang="en-US" sz="2400" dirty="0" smtClean="0"/>
              <a:t> </a:t>
            </a:r>
            <a:r>
              <a:rPr lang="en-US" sz="2400" dirty="0" err="1" smtClean="0"/>
              <a:t>belangen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producenten</a:t>
            </a:r>
            <a:r>
              <a:rPr lang="en-US" sz="2400" dirty="0" smtClean="0"/>
              <a:t>;  via </a:t>
            </a:r>
            <a:r>
              <a:rPr lang="en-US" sz="2400" dirty="0" err="1" smtClean="0"/>
              <a:t>patientenvereniging</a:t>
            </a:r>
            <a:r>
              <a:rPr lang="en-US" sz="2400" dirty="0" smtClean="0"/>
              <a:t>; </a:t>
            </a:r>
            <a:r>
              <a:rPr lang="en-US" sz="2400" dirty="0" err="1" smtClean="0"/>
              <a:t>zie</a:t>
            </a:r>
            <a:r>
              <a:rPr lang="en-US" sz="2400" dirty="0" smtClean="0"/>
              <a:t> ZA 13-1414 SP/EH; </a:t>
            </a:r>
            <a:r>
              <a:rPr lang="en-US" sz="2400" b="1" u="sng" dirty="0" err="1" smtClean="0"/>
              <a:t>vooral</a:t>
            </a:r>
            <a:r>
              <a:rPr lang="en-US" sz="2400" dirty="0" smtClean="0"/>
              <a:t> de </a:t>
            </a:r>
            <a:r>
              <a:rPr lang="en-US" sz="2400" dirty="0" err="1" smtClean="0"/>
              <a:t>belangen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verzekerden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beschermd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Novartis (2012): </a:t>
            </a:r>
          </a:p>
          <a:p>
            <a:pPr lvl="1"/>
            <a:r>
              <a:rPr lang="en-US" sz="2000" dirty="0" err="1" smtClean="0"/>
              <a:t>Preferentiebeleid</a:t>
            </a:r>
            <a:r>
              <a:rPr lang="en-US" sz="2000" dirty="0" smtClean="0"/>
              <a:t>; </a:t>
            </a:r>
            <a:r>
              <a:rPr lang="en-US" sz="2000" dirty="0" err="1" smtClean="0"/>
              <a:t>Exforge</a:t>
            </a:r>
            <a:r>
              <a:rPr lang="en-US" sz="2000" dirty="0" smtClean="0"/>
              <a:t>; </a:t>
            </a:r>
            <a:r>
              <a:rPr lang="en-US" sz="2000" dirty="0" err="1" smtClean="0"/>
              <a:t>Exforge</a:t>
            </a:r>
            <a:r>
              <a:rPr lang="en-US" sz="2000" dirty="0" smtClean="0"/>
              <a:t> HCT;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duur</a:t>
            </a:r>
            <a:endParaRPr lang="en-US" sz="2000" dirty="0" smtClean="0"/>
          </a:p>
          <a:p>
            <a:pPr lvl="1"/>
            <a:r>
              <a:rPr lang="en-US" sz="2000" dirty="0" err="1" smtClean="0"/>
              <a:t>weliswaar</a:t>
            </a:r>
            <a:r>
              <a:rPr lang="en-US" sz="2000" dirty="0" smtClean="0"/>
              <a:t> </a:t>
            </a:r>
            <a:r>
              <a:rPr lang="en-US" sz="2000" dirty="0" err="1" smtClean="0"/>
              <a:t>geen</a:t>
            </a:r>
            <a:r>
              <a:rPr lang="en-US" sz="2000" dirty="0" smtClean="0"/>
              <a:t> </a:t>
            </a:r>
            <a:r>
              <a:rPr lang="en-US" sz="2000" dirty="0" err="1" smtClean="0"/>
              <a:t>relativiteit</a:t>
            </a:r>
            <a:r>
              <a:rPr lang="en-US" sz="2000" dirty="0" smtClean="0"/>
              <a:t> maar </a:t>
            </a:r>
            <a:r>
              <a:rPr lang="en-US" sz="2000" dirty="0" err="1" smtClean="0"/>
              <a:t>onder</a:t>
            </a:r>
            <a:r>
              <a:rPr lang="en-US" sz="2000" dirty="0" smtClean="0"/>
              <a:t> </a:t>
            </a:r>
            <a:r>
              <a:rPr lang="en-US" sz="2000" dirty="0" err="1" smtClean="0"/>
              <a:t>omstandigheden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sprake</a:t>
            </a:r>
            <a:r>
              <a:rPr lang="en-US" sz="2000" dirty="0" smtClean="0"/>
              <a:t> </a:t>
            </a:r>
            <a:r>
              <a:rPr lang="en-US" sz="2000" dirty="0" err="1" smtClean="0"/>
              <a:t>zijn</a:t>
            </a:r>
            <a:r>
              <a:rPr lang="en-US" sz="2000" dirty="0" smtClean="0"/>
              <a:t> van </a:t>
            </a:r>
            <a:r>
              <a:rPr lang="en-US" sz="2000" dirty="0" err="1" smtClean="0"/>
              <a:t>onzorgvuldig</a:t>
            </a:r>
            <a:r>
              <a:rPr lang="en-US" sz="2000" dirty="0" smtClean="0"/>
              <a:t> en </a:t>
            </a:r>
            <a:r>
              <a:rPr lang="en-US" sz="2000" dirty="0" err="1" smtClean="0"/>
              <a:t>dus</a:t>
            </a:r>
            <a:r>
              <a:rPr lang="en-US" sz="2000" dirty="0" smtClean="0"/>
              <a:t> </a:t>
            </a:r>
            <a:r>
              <a:rPr lang="en-US" sz="2000" dirty="0" err="1" smtClean="0"/>
              <a:t>onrechtmatig</a:t>
            </a:r>
            <a:r>
              <a:rPr lang="en-US" sz="2000" dirty="0" smtClean="0"/>
              <a:t> </a:t>
            </a:r>
            <a:r>
              <a:rPr lang="en-US" sz="2000" dirty="0" err="1" smtClean="0"/>
              <a:t>handelen</a:t>
            </a:r>
            <a:r>
              <a:rPr lang="en-US" sz="2000" dirty="0" smtClean="0"/>
              <a:t> door </a:t>
            </a:r>
            <a:r>
              <a:rPr lang="en-US" sz="2000" dirty="0" err="1" smtClean="0"/>
              <a:t>zorgverzekeraar</a:t>
            </a:r>
            <a:r>
              <a:rPr lang="en-US" sz="2000" dirty="0" smtClean="0"/>
              <a:t>; </a:t>
            </a:r>
            <a:r>
              <a:rPr lang="en-US" sz="2000" dirty="0" err="1" smtClean="0"/>
              <a:t>zware</a:t>
            </a:r>
            <a:r>
              <a:rPr lang="en-US" sz="2000" dirty="0" smtClean="0"/>
              <a:t> </a:t>
            </a:r>
            <a:r>
              <a:rPr lang="en-US" sz="2000" dirty="0" err="1" smtClean="0"/>
              <a:t>bewijslast</a:t>
            </a:r>
            <a:r>
              <a:rPr lang="en-US" sz="2000" dirty="0" smtClean="0"/>
              <a:t> Novartis</a:t>
            </a:r>
          </a:p>
          <a:p>
            <a:pPr lvl="1"/>
            <a:r>
              <a:rPr lang="en-US" sz="2000" dirty="0" err="1" smtClean="0"/>
              <a:t>Veroordeling</a:t>
            </a:r>
            <a:r>
              <a:rPr lang="en-US" sz="2000" dirty="0" smtClean="0"/>
              <a:t> </a:t>
            </a:r>
            <a:r>
              <a:rPr lang="en-US" sz="2000" dirty="0" err="1" smtClean="0"/>
              <a:t>Menzis</a:t>
            </a:r>
            <a:r>
              <a:rPr lang="en-US" sz="2000" dirty="0" smtClean="0"/>
              <a:t>;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vereiste</a:t>
            </a:r>
            <a:r>
              <a:rPr lang="en-US" sz="2000" dirty="0" smtClean="0"/>
              <a:t> </a:t>
            </a:r>
            <a:r>
              <a:rPr lang="en-US" sz="2000" dirty="0" err="1" smtClean="0"/>
              <a:t>procedurele</a:t>
            </a:r>
            <a:r>
              <a:rPr lang="en-US" sz="2000" dirty="0" smtClean="0"/>
              <a:t> </a:t>
            </a:r>
            <a:r>
              <a:rPr lang="en-US" sz="2000" dirty="0" err="1" smtClean="0"/>
              <a:t>zorgvuldigheid</a:t>
            </a:r>
            <a:r>
              <a:rPr lang="en-US" sz="2000" dirty="0" smtClean="0"/>
              <a:t> in </a:t>
            </a:r>
            <a:r>
              <a:rPr lang="en-US" sz="2000" dirty="0" err="1" smtClean="0"/>
              <a:t>acht</a:t>
            </a:r>
            <a:r>
              <a:rPr lang="en-US" sz="2000" dirty="0" smtClean="0"/>
              <a:t> </a:t>
            </a:r>
            <a:r>
              <a:rPr lang="en-US" sz="2000" dirty="0" err="1" smtClean="0"/>
              <a:t>genomen</a:t>
            </a:r>
            <a:endParaRPr lang="en-US" sz="2000" dirty="0" smtClean="0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 b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II. Relativiteit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15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en-US" sz="2400" dirty="0" err="1" smtClean="0"/>
              <a:t>Overgangsperiode</a:t>
            </a:r>
            <a:r>
              <a:rPr lang="en-US" sz="2400" dirty="0" smtClean="0"/>
              <a:t> (</a:t>
            </a:r>
            <a:r>
              <a:rPr lang="en-US" sz="2400" dirty="0" err="1" smtClean="0"/>
              <a:t>verslavingskliniek</a:t>
            </a:r>
            <a:r>
              <a:rPr lang="en-US" sz="2400" dirty="0" smtClean="0"/>
              <a:t>; </a:t>
            </a:r>
            <a:r>
              <a:rPr lang="en-US" sz="2400" dirty="0" err="1" smtClean="0"/>
              <a:t>Yo</a:t>
            </a:r>
            <a:r>
              <a:rPr lang="en-US" sz="2400" dirty="0" smtClean="0"/>
              <a:t>);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verplichting</a:t>
            </a:r>
            <a:r>
              <a:rPr lang="en-US" sz="2400" dirty="0" smtClean="0"/>
              <a:t>, maar </a:t>
            </a:r>
            <a:r>
              <a:rPr lang="en-US" sz="2400" dirty="0" err="1" smtClean="0"/>
              <a:t>wel</a:t>
            </a:r>
            <a:r>
              <a:rPr lang="en-US" sz="2400" dirty="0" smtClean="0"/>
              <a:t> </a:t>
            </a:r>
            <a:r>
              <a:rPr lang="en-US" sz="2400" dirty="0" err="1" smtClean="0"/>
              <a:t>erkend</a:t>
            </a:r>
            <a:r>
              <a:rPr lang="en-US" sz="2400" dirty="0" smtClean="0"/>
              <a:t> </a:t>
            </a:r>
            <a:r>
              <a:rPr lang="en-US" sz="2400" dirty="0" err="1" smtClean="0"/>
              <a:t>onder</a:t>
            </a:r>
            <a:r>
              <a:rPr lang="en-US" sz="2400" dirty="0" smtClean="0"/>
              <a:t> </a:t>
            </a:r>
            <a:r>
              <a:rPr lang="en-US" sz="2400" dirty="0" err="1" smtClean="0"/>
              <a:t>omstandigheden</a:t>
            </a:r>
            <a:r>
              <a:rPr lang="en-US" sz="2400" dirty="0" smtClean="0"/>
              <a:t>; </a:t>
            </a:r>
            <a:r>
              <a:rPr lang="en-US" sz="2400" dirty="0" err="1" smtClean="0"/>
              <a:t>opgewekt</a:t>
            </a:r>
            <a:r>
              <a:rPr lang="en-US" sz="2400" dirty="0" smtClean="0"/>
              <a:t> </a:t>
            </a:r>
            <a:r>
              <a:rPr lang="en-US" sz="2400" dirty="0" err="1" smtClean="0"/>
              <a:t>vertrouwen</a:t>
            </a:r>
            <a:r>
              <a:rPr lang="en-US" sz="2400" dirty="0" smtClean="0"/>
              <a:t>; </a:t>
            </a:r>
            <a:r>
              <a:rPr lang="en-US" sz="2400" dirty="0" err="1" smtClean="0"/>
              <a:t>verhouding</a:t>
            </a:r>
            <a:r>
              <a:rPr lang="en-US" sz="2400" dirty="0" smtClean="0"/>
              <a:t>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verzekeraar</a:t>
            </a:r>
            <a:r>
              <a:rPr lang="en-US" sz="2400" dirty="0" smtClean="0"/>
              <a:t> en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gecontracteerde</a:t>
            </a:r>
            <a:r>
              <a:rPr lang="en-US" sz="2400" dirty="0" smtClean="0"/>
              <a:t> </a:t>
            </a:r>
            <a:r>
              <a:rPr lang="en-US" sz="2400" dirty="0" err="1" smtClean="0"/>
              <a:t>zorgaanbieder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beheerst</a:t>
            </a:r>
            <a:r>
              <a:rPr lang="en-US" sz="2400" dirty="0" smtClean="0"/>
              <a:t> door R&amp;B; </a:t>
            </a:r>
            <a:r>
              <a:rPr lang="en-US" sz="2400" dirty="0" err="1" smtClean="0"/>
              <a:t>zorgvuldigheidsvereiste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motivatieverplichting</a:t>
            </a:r>
            <a:endParaRPr lang="en-US" sz="2400" dirty="0" smtClean="0"/>
          </a:p>
          <a:p>
            <a:pPr lvl="0"/>
            <a:r>
              <a:rPr lang="en-US" sz="2400" dirty="0" err="1" smtClean="0"/>
              <a:t>Inkoop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beginselen</a:t>
            </a:r>
            <a:r>
              <a:rPr lang="en-US" sz="2400" dirty="0" smtClean="0"/>
              <a:t> </a:t>
            </a:r>
            <a:r>
              <a:rPr lang="en-US" sz="2400" dirty="0" err="1" smtClean="0"/>
              <a:t>precontractuele</a:t>
            </a:r>
            <a:r>
              <a:rPr lang="en-US" sz="2400" dirty="0" smtClean="0"/>
              <a:t> </a:t>
            </a:r>
            <a:r>
              <a:rPr lang="en-US" sz="2400" dirty="0" err="1" smtClean="0"/>
              <a:t>goede</a:t>
            </a:r>
            <a:r>
              <a:rPr lang="en-US" sz="2400" dirty="0" smtClean="0"/>
              <a:t> </a:t>
            </a:r>
            <a:r>
              <a:rPr lang="en-US" sz="2400" dirty="0" err="1" smtClean="0"/>
              <a:t>trouw</a:t>
            </a:r>
            <a:r>
              <a:rPr lang="en-US" sz="2400" dirty="0" smtClean="0"/>
              <a:t>: </a:t>
            </a:r>
            <a:r>
              <a:rPr lang="en-US" sz="2400" dirty="0" err="1" smtClean="0"/>
              <a:t>transparantie</a:t>
            </a:r>
            <a:r>
              <a:rPr lang="en-US" sz="2400" dirty="0" smtClean="0"/>
              <a:t> en </a:t>
            </a:r>
            <a:r>
              <a:rPr lang="en-US" sz="2400" dirty="0" err="1" smtClean="0"/>
              <a:t>objectiviteit</a:t>
            </a:r>
            <a:r>
              <a:rPr lang="en-US" sz="2400" dirty="0" smtClean="0"/>
              <a:t>; </a:t>
            </a:r>
            <a:r>
              <a:rPr lang="en-US" sz="2400" dirty="0" err="1" smtClean="0"/>
              <a:t>verifieerbaarheid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err="1" smtClean="0"/>
              <a:t>Beperking</a:t>
            </a:r>
            <a:r>
              <a:rPr lang="en-US" sz="2400" dirty="0" smtClean="0"/>
              <a:t> </a:t>
            </a:r>
            <a:r>
              <a:rPr lang="en-US" sz="2400" dirty="0" err="1" smtClean="0"/>
              <a:t>polisvoorwaarden</a:t>
            </a:r>
            <a:r>
              <a:rPr lang="en-US" sz="2400" dirty="0" smtClean="0"/>
              <a:t>; </a:t>
            </a:r>
            <a:r>
              <a:rPr lang="en-US" sz="2400" dirty="0" err="1" smtClean="0"/>
              <a:t>inperking</a:t>
            </a:r>
            <a:r>
              <a:rPr lang="en-US" sz="2400" dirty="0" smtClean="0"/>
              <a:t> </a:t>
            </a:r>
            <a:r>
              <a:rPr lang="en-US" sz="2400" dirty="0" err="1" smtClean="0"/>
              <a:t>rechtsgronden</a:t>
            </a:r>
            <a:r>
              <a:rPr lang="en-US" sz="2400" dirty="0" smtClean="0"/>
              <a:t> </a:t>
            </a:r>
            <a:r>
              <a:rPr lang="en-US" sz="2400" dirty="0" err="1" smtClean="0"/>
              <a:t>vergoeding</a:t>
            </a:r>
            <a:r>
              <a:rPr lang="en-US" sz="2400" dirty="0" smtClean="0"/>
              <a:t> </a:t>
            </a:r>
            <a:r>
              <a:rPr lang="en-US" sz="2400" dirty="0" err="1" smtClean="0"/>
              <a:t>geneesmiddelen</a:t>
            </a:r>
            <a:r>
              <a:rPr lang="en-US" sz="2400" dirty="0" smtClean="0"/>
              <a:t> (</a:t>
            </a:r>
            <a:r>
              <a:rPr lang="en-US" sz="2400" dirty="0" err="1" smtClean="0"/>
              <a:t>prestatie</a:t>
            </a:r>
            <a:r>
              <a:rPr lang="en-US" sz="2400" dirty="0" smtClean="0"/>
              <a:t> </a:t>
            </a:r>
            <a:r>
              <a:rPr lang="en-US" sz="2400" dirty="0" err="1" smtClean="0"/>
              <a:t>farmaceutische</a:t>
            </a:r>
            <a:r>
              <a:rPr lang="en-US" sz="2400" dirty="0" smtClean="0"/>
              <a:t> </a:t>
            </a:r>
            <a:r>
              <a:rPr lang="en-US" sz="2400" dirty="0" err="1" smtClean="0"/>
              <a:t>hulp</a:t>
            </a:r>
            <a:r>
              <a:rPr lang="en-US" sz="2400" dirty="0" smtClean="0"/>
              <a:t>; </a:t>
            </a:r>
            <a:r>
              <a:rPr lang="en-US" sz="2400" dirty="0" err="1" smtClean="0"/>
              <a:t>prestatie</a:t>
            </a:r>
            <a:r>
              <a:rPr lang="en-US" sz="2400" dirty="0" smtClean="0"/>
              <a:t> </a:t>
            </a:r>
            <a:r>
              <a:rPr lang="en-US" sz="2400" dirty="0" err="1" smtClean="0"/>
              <a:t>geneeskundige</a:t>
            </a:r>
            <a:r>
              <a:rPr lang="en-US" sz="2400" dirty="0" smtClean="0"/>
              <a:t> </a:t>
            </a:r>
            <a:r>
              <a:rPr lang="en-US" sz="2400" dirty="0" err="1" smtClean="0"/>
              <a:t>zorg</a:t>
            </a:r>
            <a:r>
              <a:rPr lang="en-US" sz="2400" dirty="0" smtClean="0"/>
              <a:t>); </a:t>
            </a:r>
          </a:p>
          <a:p>
            <a:pPr lvl="1"/>
            <a:r>
              <a:rPr lang="en-US" sz="2000" dirty="0" smtClean="0"/>
              <a:t>College van </a:t>
            </a:r>
            <a:r>
              <a:rPr lang="en-US" sz="2000" dirty="0" err="1" smtClean="0"/>
              <a:t>Beroep</a:t>
            </a:r>
            <a:r>
              <a:rPr lang="en-US" sz="2000" dirty="0" smtClean="0"/>
              <a:t>: </a:t>
            </a:r>
            <a:r>
              <a:rPr lang="en-US" sz="2000" dirty="0" err="1" smtClean="0"/>
              <a:t>doelmatigheidskeuzes</a:t>
            </a:r>
            <a:r>
              <a:rPr lang="en-US" sz="2000" dirty="0" smtClean="0"/>
              <a:t> </a:t>
            </a:r>
            <a:r>
              <a:rPr lang="en-US" sz="2000" dirty="0" err="1" smtClean="0"/>
              <a:t>zorgverzekeraar</a:t>
            </a:r>
            <a:r>
              <a:rPr lang="en-US" sz="2000" dirty="0" smtClean="0"/>
              <a:t> </a:t>
            </a:r>
            <a:r>
              <a:rPr lang="en-US" sz="2000" dirty="0" err="1" smtClean="0"/>
              <a:t>strekken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zover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het hen </a:t>
            </a:r>
            <a:r>
              <a:rPr lang="en-US" sz="2000" dirty="0" err="1" smtClean="0"/>
              <a:t>vrijstaat</a:t>
            </a:r>
            <a:r>
              <a:rPr lang="en-US" sz="2000" dirty="0" smtClean="0"/>
              <a:t> </a:t>
            </a:r>
            <a:r>
              <a:rPr lang="en-US" sz="2000" dirty="0" err="1" smtClean="0"/>
              <a:t>om</a:t>
            </a:r>
            <a:r>
              <a:rPr lang="en-US" sz="2000" dirty="0" smtClean="0"/>
              <a:t> de </a:t>
            </a:r>
            <a:r>
              <a:rPr lang="en-US" sz="2000" dirty="0" err="1" smtClean="0"/>
              <a:t>vergoeding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geneesmiddelen</a:t>
            </a:r>
            <a:r>
              <a:rPr lang="en-US" sz="2000" dirty="0" smtClean="0"/>
              <a:t> die </a:t>
            </a:r>
            <a:r>
              <a:rPr lang="en-US" sz="2000" dirty="0" err="1" smtClean="0"/>
              <a:t>onder</a:t>
            </a:r>
            <a:r>
              <a:rPr lang="en-US" sz="2000" dirty="0" smtClean="0"/>
              <a:t> </a:t>
            </a:r>
            <a:r>
              <a:rPr lang="en-US" sz="2000" dirty="0" err="1" smtClean="0"/>
              <a:t>beide</a:t>
            </a:r>
            <a:r>
              <a:rPr lang="en-US" sz="2000" dirty="0" smtClean="0"/>
              <a:t> </a:t>
            </a:r>
            <a:r>
              <a:rPr lang="en-US" sz="2000" dirty="0" err="1" smtClean="0"/>
              <a:t>prestaties</a:t>
            </a:r>
            <a:r>
              <a:rPr lang="en-US" sz="2000" dirty="0" smtClean="0"/>
              <a:t> </a:t>
            </a:r>
            <a:r>
              <a:rPr lang="en-US" sz="2000" dirty="0" err="1" smtClean="0"/>
              <a:t>vallen</a:t>
            </a:r>
            <a:r>
              <a:rPr lang="en-US" sz="2000" dirty="0" smtClean="0"/>
              <a:t>,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beperken</a:t>
            </a:r>
            <a:r>
              <a:rPr lang="en-US" sz="2000" dirty="0" smtClean="0"/>
              <a:t> tot </a:t>
            </a:r>
            <a:r>
              <a:rPr lang="en-US" sz="2000" dirty="0" err="1" smtClean="0"/>
              <a:t>een</a:t>
            </a:r>
            <a:r>
              <a:rPr lang="en-US" sz="2000" dirty="0" smtClean="0"/>
              <a:t>. 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nl-NL" sz="3200" b="1" dirty="0" smtClean="0">
                <a:solidFill>
                  <a:srgbClr val="C00000"/>
                </a:solidFill>
                <a:ea typeface="+mj-ea"/>
                <a:cs typeface="+mj-cs"/>
              </a:rPr>
              <a:t>II. Update jurisprudentie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16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957286" y="616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53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1256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Toezeggingen</a:t>
            </a:r>
            <a:r>
              <a:rPr lang="en-US" sz="2400" dirty="0" smtClean="0"/>
              <a:t> van </a:t>
            </a:r>
            <a:r>
              <a:rPr lang="en-US" sz="2400" dirty="0" err="1" smtClean="0"/>
              <a:t>zorgverzekeraar</a:t>
            </a:r>
            <a:endParaRPr lang="en-US" sz="2400" dirty="0" smtClean="0"/>
          </a:p>
          <a:p>
            <a:pPr lvl="0"/>
            <a:r>
              <a:rPr lang="en-US" sz="2400" dirty="0" err="1" smtClean="0"/>
              <a:t>T</a:t>
            </a:r>
            <a:r>
              <a:rPr lang="en-US" sz="2400" dirty="0" smtClean="0"/>
              <a:t>o</a:t>
            </a:r>
            <a:r>
              <a:rPr lang="en-US" sz="2000" dirty="0" err="1" smtClean="0"/>
              <a:t>ezeggingen v</a:t>
            </a:r>
            <a:r>
              <a:rPr lang="en-US" sz="2000" dirty="0" smtClean="0"/>
              <a:t>an zo</a:t>
            </a:r>
            <a:r>
              <a:rPr lang="en-US" sz="2000" dirty="0" err="1" smtClean="0"/>
              <a:t>rgverzekeraars k</a:t>
            </a:r>
            <a:r>
              <a:rPr lang="en-US" sz="2000" dirty="0" smtClean="0"/>
              <a:t>u</a:t>
            </a:r>
            <a:r>
              <a:rPr lang="en-US" sz="2000" dirty="0" err="1" smtClean="0"/>
              <a:t>nnen o</a:t>
            </a:r>
            <a:r>
              <a:rPr lang="en-US" sz="2000" dirty="0" smtClean="0"/>
              <a:t>n</a:t>
            </a:r>
            <a:r>
              <a:rPr lang="en-US" sz="2000" dirty="0" err="1" smtClean="0"/>
              <a:t>der o</a:t>
            </a:r>
            <a:r>
              <a:rPr lang="en-US" sz="2000" dirty="0" smtClean="0"/>
              <a:t>m</a:t>
            </a:r>
            <a:r>
              <a:rPr lang="en-US" sz="2000" dirty="0" err="1" smtClean="0"/>
              <a:t>standigheden e</a:t>
            </a:r>
            <a:r>
              <a:rPr lang="en-US" sz="2000" dirty="0" smtClean="0"/>
              <a:t>r</a:t>
            </a:r>
            <a:r>
              <a:rPr lang="en-US" sz="2000" dirty="0" err="1" smtClean="0"/>
              <a:t> t</a:t>
            </a:r>
            <a:r>
              <a:rPr lang="en-US" sz="2000" dirty="0" smtClean="0"/>
              <a:t>oe le</a:t>
            </a:r>
            <a:r>
              <a:rPr lang="en-US" sz="2000" dirty="0" err="1" smtClean="0"/>
              <a:t>iden d</a:t>
            </a:r>
            <a:r>
              <a:rPr lang="en-US" sz="2000" dirty="0" smtClean="0"/>
              <a:t>a</a:t>
            </a:r>
            <a:r>
              <a:rPr lang="en-US" sz="2000" dirty="0" err="1" smtClean="0"/>
              <a:t>t e</a:t>
            </a:r>
            <a:r>
              <a:rPr lang="en-US" sz="2000" dirty="0" smtClean="0"/>
              <a:t>e</a:t>
            </a:r>
            <a:r>
              <a:rPr lang="en-US" sz="2000" dirty="0" err="1" smtClean="0"/>
              <a:t>n p</a:t>
            </a:r>
            <a:r>
              <a:rPr lang="en-US" sz="2000" dirty="0" smtClean="0"/>
              <a:t>r</a:t>
            </a:r>
            <a:r>
              <a:rPr lang="en-US" sz="2000" dirty="0" err="1" smtClean="0"/>
              <a:t>estatie d</a:t>
            </a:r>
            <a:r>
              <a:rPr lang="en-US" sz="2000" dirty="0" smtClean="0"/>
              <a:t>ie in pr</a:t>
            </a:r>
            <a:r>
              <a:rPr lang="en-US" sz="2000" dirty="0" err="1" smtClean="0"/>
              <a:t>inicpe n</a:t>
            </a:r>
            <a:r>
              <a:rPr lang="en-US" sz="2000" dirty="0" smtClean="0"/>
              <a:t>i</a:t>
            </a:r>
            <a:r>
              <a:rPr lang="en-US" sz="2000" dirty="0" err="1" smtClean="0"/>
              <a:t>et b</a:t>
            </a:r>
            <a:r>
              <a:rPr lang="en-US" sz="2000" dirty="0" smtClean="0"/>
              <a:t>e</a:t>
            </a:r>
            <a:r>
              <a:rPr lang="en-US" sz="2000" dirty="0" err="1" smtClean="0"/>
              <a:t>hoort t</a:t>
            </a:r>
            <a:r>
              <a:rPr lang="en-US" sz="2000" dirty="0" smtClean="0"/>
              <a:t>ot het ba</a:t>
            </a:r>
            <a:r>
              <a:rPr lang="en-US" sz="2000" dirty="0" err="1" smtClean="0"/>
              <a:t>sispakket t</a:t>
            </a:r>
            <a:r>
              <a:rPr lang="en-US" sz="2000" dirty="0" smtClean="0"/>
              <a:t>o</a:t>
            </a:r>
            <a:r>
              <a:rPr lang="en-US" sz="2000" dirty="0" err="1" smtClean="0"/>
              <a:t>ch m</a:t>
            </a:r>
            <a:r>
              <a:rPr lang="en-US" sz="2000" dirty="0" smtClean="0"/>
              <a:t>o</a:t>
            </a:r>
            <a:r>
              <a:rPr lang="en-US" sz="2000" dirty="0" err="1" smtClean="0"/>
              <a:t>et w</a:t>
            </a:r>
            <a:r>
              <a:rPr lang="en-US" sz="2000" dirty="0" smtClean="0"/>
              <a:t>o</a:t>
            </a:r>
            <a:r>
              <a:rPr lang="en-US" sz="2000" dirty="0" err="1" smtClean="0"/>
              <a:t>rden v</a:t>
            </a:r>
            <a:r>
              <a:rPr lang="en-US" sz="2000" dirty="0" smtClean="0"/>
              <a:t>e</a:t>
            </a:r>
            <a:r>
              <a:rPr lang="en-US" sz="2000" dirty="0" err="1" smtClean="0"/>
              <a:t>rgoed. </a:t>
            </a:r>
            <a:endParaRPr lang="en-US" sz="2000" dirty="0" smtClean="0"/>
          </a:p>
          <a:p>
            <a:pPr lvl="1"/>
            <a:r>
              <a:rPr lang="en-US" sz="2000" dirty="0" err="1" smtClean="0"/>
              <a:t>Coulanceregeling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zomaar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 </a:t>
            </a:r>
            <a:r>
              <a:rPr lang="en-US" sz="2000" dirty="0" err="1" smtClean="0"/>
              <a:t>beeindigd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r>
              <a:rPr lang="en-US" sz="2000" dirty="0" err="1" smtClean="0"/>
              <a:t>Vergoeding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gecontracteerde</a:t>
            </a:r>
            <a:r>
              <a:rPr lang="en-US" sz="2000" dirty="0" smtClean="0"/>
              <a:t> </a:t>
            </a:r>
            <a:r>
              <a:rPr lang="en-US" sz="2000" dirty="0" err="1" smtClean="0"/>
              <a:t>zorg</a:t>
            </a:r>
            <a:endParaRPr lang="en-US" sz="2000" dirty="0" smtClean="0"/>
          </a:p>
          <a:p>
            <a:pPr lvl="1"/>
            <a:r>
              <a:rPr lang="en-US" sz="2000" dirty="0" err="1" smtClean="0"/>
              <a:t>Korting</a:t>
            </a:r>
            <a:r>
              <a:rPr lang="en-US" sz="2000" dirty="0" smtClean="0"/>
              <a:t> </a:t>
            </a:r>
            <a:r>
              <a:rPr lang="en-US" sz="2000" dirty="0" err="1" smtClean="0"/>
              <a:t>niet</a:t>
            </a:r>
            <a:r>
              <a:rPr lang="en-US" sz="2000" dirty="0" smtClean="0"/>
              <a:t> </a:t>
            </a:r>
            <a:r>
              <a:rPr lang="en-US" sz="2000" dirty="0" err="1" smtClean="0"/>
              <a:t>zodanig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die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feitelijke</a:t>
            </a:r>
            <a:r>
              <a:rPr lang="en-US" sz="2000" dirty="0" smtClean="0"/>
              <a:t> </a:t>
            </a:r>
            <a:r>
              <a:rPr lang="en-US" sz="2000" dirty="0" err="1" smtClean="0"/>
              <a:t>hinderpaal</a:t>
            </a:r>
            <a:r>
              <a:rPr lang="en-US" sz="2000" dirty="0" smtClean="0"/>
              <a:t> </a:t>
            </a:r>
            <a:r>
              <a:rPr lang="en-US" sz="2000" dirty="0" err="1" smtClean="0"/>
              <a:t>vormt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het </a:t>
            </a:r>
            <a:r>
              <a:rPr lang="en-US" sz="2000" dirty="0" err="1" smtClean="0"/>
              <a:t>inroepen</a:t>
            </a:r>
            <a:r>
              <a:rPr lang="en-US" sz="2000" dirty="0" smtClean="0"/>
              <a:t> van </a:t>
            </a:r>
            <a:r>
              <a:rPr lang="en-US" sz="2000" dirty="0" err="1" smtClean="0"/>
              <a:t>zorg</a:t>
            </a:r>
            <a:r>
              <a:rPr lang="en-US" sz="2000" dirty="0" smtClean="0"/>
              <a:t>; 13 </a:t>
            </a:r>
            <a:r>
              <a:rPr lang="en-US" sz="2000" dirty="0" smtClean="0"/>
              <a:t>ZVW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err="1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0"/>
            <a:endParaRPr lang="en-US" sz="2400" dirty="0" smtClean="0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nl-NL" sz="3200" b="1" dirty="0" smtClean="0">
                <a:solidFill>
                  <a:srgbClr val="C00000"/>
                </a:solidFill>
                <a:ea typeface="+mj-ea"/>
                <a:cs typeface="+mj-cs"/>
              </a:rPr>
              <a:t>II. Update jurisprudentie; vervolg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17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957286" y="616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53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nl-NL" sz="3200" b="1" dirty="0" smtClean="0">
                <a:solidFill>
                  <a:srgbClr val="C00000"/>
                </a:solidFill>
              </a:rPr>
              <a:t>II. Rechtmatigheid inkoopbeleid?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2400" dirty="0" smtClean="0"/>
              <a:t>Is het inkoopbeleid van zorgverzekeraar rechtmatig?</a:t>
            </a:r>
          </a:p>
          <a:p>
            <a:pPr marL="342900" lvl="0" indent="-342900">
              <a:spcBef>
                <a:spcPct val="20000"/>
              </a:spcBef>
            </a:pPr>
            <a:endParaRPr lang="nl-NL" sz="2400" dirty="0" smtClean="0"/>
          </a:p>
          <a:p>
            <a:pPr marL="342900" lvl="0" indent="-342900">
              <a:spcBef>
                <a:spcPct val="20000"/>
              </a:spcBef>
            </a:pP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smtClean="0"/>
              <a:t>		</a:t>
            </a:r>
            <a:endParaRPr lang="nl-NL" sz="2400" b="1" dirty="0" smtClean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18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Naturaverzekering</a:t>
            </a:r>
            <a:endParaRPr lang="en-US" sz="2600" dirty="0" smtClean="0"/>
          </a:p>
          <a:p>
            <a:pPr lvl="0"/>
            <a:r>
              <a:rPr lang="en-US" sz="2600" dirty="0" err="1" smtClean="0"/>
              <a:t>Verzekeraars</a:t>
            </a:r>
            <a:r>
              <a:rPr lang="en-US" sz="2600" dirty="0" smtClean="0"/>
              <a:t> </a:t>
            </a:r>
            <a:r>
              <a:rPr lang="en-US" sz="2600" dirty="0" err="1" smtClean="0"/>
              <a:t>zijn</a:t>
            </a:r>
            <a:r>
              <a:rPr lang="en-US" sz="2600" dirty="0" smtClean="0"/>
              <a:t> </a:t>
            </a:r>
            <a:r>
              <a:rPr lang="en-US" sz="2600" dirty="0" err="1" smtClean="0"/>
              <a:t>vrij</a:t>
            </a:r>
            <a:r>
              <a:rPr lang="en-US" sz="2600" dirty="0" smtClean="0"/>
              <a:t> om </a:t>
            </a:r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dirty="0" err="1" smtClean="0"/>
              <a:t>methode</a:t>
            </a:r>
            <a:r>
              <a:rPr lang="en-US" sz="2600" dirty="0" smtClean="0"/>
              <a:t> van </a:t>
            </a:r>
            <a:r>
              <a:rPr lang="en-US" sz="2600" dirty="0" err="1" smtClean="0"/>
              <a:t>inkoop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kiezen</a:t>
            </a:r>
            <a:endParaRPr lang="en-US" sz="2600" dirty="0" smtClean="0"/>
          </a:p>
          <a:p>
            <a:pPr lvl="1"/>
            <a:r>
              <a:rPr lang="en-US" sz="2600" dirty="0" err="1" smtClean="0"/>
              <a:t>Vrijwillige</a:t>
            </a:r>
            <a:r>
              <a:rPr lang="en-US" sz="2600" dirty="0" smtClean="0"/>
              <a:t> </a:t>
            </a:r>
            <a:r>
              <a:rPr lang="en-US" sz="2600" dirty="0" err="1" smtClean="0"/>
              <a:t>aanbesteding</a:t>
            </a:r>
            <a:endParaRPr lang="en-US" sz="2600" dirty="0" smtClean="0"/>
          </a:p>
          <a:p>
            <a:pPr lvl="1"/>
            <a:r>
              <a:rPr lang="en-US" sz="2600" dirty="0" err="1" smtClean="0"/>
              <a:t>Selectieve</a:t>
            </a:r>
            <a:r>
              <a:rPr lang="en-US" sz="2600" dirty="0" smtClean="0"/>
              <a:t> </a:t>
            </a:r>
            <a:r>
              <a:rPr lang="en-US" sz="2600" dirty="0" err="1" smtClean="0"/>
              <a:t>inkoop</a:t>
            </a:r>
            <a:endParaRPr lang="en-US" sz="2600" dirty="0" smtClean="0"/>
          </a:p>
          <a:p>
            <a:pPr lvl="1"/>
            <a:r>
              <a:rPr lang="en-US" sz="2600" dirty="0" smtClean="0"/>
              <a:t>Het </a:t>
            </a:r>
            <a:r>
              <a:rPr lang="en-US" sz="2600" dirty="0" err="1" smtClean="0"/>
              <a:t>doen</a:t>
            </a:r>
            <a:r>
              <a:rPr lang="en-US" sz="2600" dirty="0" smtClean="0"/>
              <a:t> van </a:t>
            </a:r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dirty="0" err="1" smtClean="0"/>
              <a:t>niet</a:t>
            </a:r>
            <a:r>
              <a:rPr lang="en-US" sz="2600" dirty="0" smtClean="0"/>
              <a:t> </a:t>
            </a:r>
            <a:r>
              <a:rPr lang="en-US" sz="2600" dirty="0" err="1" smtClean="0"/>
              <a:t>onderhandelbaar</a:t>
            </a:r>
            <a:r>
              <a:rPr lang="en-US" sz="2600" dirty="0" smtClean="0"/>
              <a:t> </a:t>
            </a:r>
            <a:r>
              <a:rPr lang="en-US" sz="2600" dirty="0" err="1" smtClean="0"/>
              <a:t>aanbod</a:t>
            </a:r>
            <a:endParaRPr lang="en-US" sz="2600" dirty="0" smtClean="0"/>
          </a:p>
          <a:p>
            <a:pPr lvl="1"/>
            <a:r>
              <a:rPr lang="en-US" sz="2600" dirty="0" err="1" smtClean="0"/>
              <a:t>Onderhandelen</a:t>
            </a:r>
            <a:endParaRPr lang="en-US" sz="2600" dirty="0" smtClean="0"/>
          </a:p>
          <a:p>
            <a:pPr lvl="0"/>
            <a:endParaRPr lang="en-US" sz="2600" dirty="0" smtClean="0"/>
          </a:p>
          <a:p>
            <a:r>
              <a:rPr lang="en-US" sz="2600" dirty="0" err="1" smtClean="0"/>
              <a:t>Welke</a:t>
            </a:r>
            <a:r>
              <a:rPr lang="en-US" sz="2600" dirty="0" smtClean="0"/>
              <a:t> </a:t>
            </a:r>
            <a:r>
              <a:rPr lang="en-US" sz="2600" dirty="0" err="1" smtClean="0"/>
              <a:t>kennis</a:t>
            </a:r>
            <a:r>
              <a:rPr lang="en-US" sz="2600" dirty="0" smtClean="0"/>
              <a:t> mag de </a:t>
            </a:r>
            <a:r>
              <a:rPr lang="en-US" sz="2600" dirty="0" err="1" smtClean="0"/>
              <a:t>zorgaanbieder</a:t>
            </a:r>
            <a:r>
              <a:rPr lang="en-US" sz="2600" dirty="0" smtClean="0"/>
              <a:t> </a:t>
            </a:r>
            <a:r>
              <a:rPr lang="en-US" sz="2600" dirty="0" err="1" smtClean="0"/>
              <a:t>worden</a:t>
            </a:r>
            <a:r>
              <a:rPr lang="en-US" sz="2600" dirty="0" smtClean="0"/>
              <a:t> </a:t>
            </a:r>
            <a:r>
              <a:rPr lang="en-US" sz="2600" dirty="0" err="1" smtClean="0"/>
              <a:t>toegerekend</a:t>
            </a:r>
            <a:r>
              <a:rPr lang="en-US" sz="2600" dirty="0" smtClean="0"/>
              <a:t>: ‘</a:t>
            </a:r>
            <a:r>
              <a:rPr lang="en-US" sz="2600" i="1" dirty="0" smtClean="0"/>
              <a:t>de </a:t>
            </a:r>
            <a:r>
              <a:rPr lang="en-US" sz="2600" i="1" dirty="0" err="1" smtClean="0"/>
              <a:t>redelijk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geinformeerde</a:t>
            </a:r>
            <a:r>
              <a:rPr lang="en-US" sz="2600" i="1" dirty="0" smtClean="0"/>
              <a:t> en </a:t>
            </a:r>
            <a:r>
              <a:rPr lang="en-US" sz="2600" i="1" dirty="0" err="1" smtClean="0"/>
              <a:t>normaal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zorgvuldige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inschrijver</a:t>
            </a:r>
            <a:r>
              <a:rPr lang="en-US" sz="2600" dirty="0" smtClean="0"/>
              <a:t>’. 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err="1" smtClean="0"/>
              <a:t>Rb</a:t>
            </a:r>
            <a:r>
              <a:rPr lang="en-US" sz="2600" dirty="0" smtClean="0"/>
              <a:t> Arnhem 2012. </a:t>
            </a:r>
            <a:r>
              <a:rPr lang="en-US" sz="2600" dirty="0" err="1" smtClean="0"/>
              <a:t>Toetsing</a:t>
            </a:r>
            <a:r>
              <a:rPr lang="en-US" sz="2600" dirty="0" smtClean="0"/>
              <a:t> op </a:t>
            </a:r>
            <a:r>
              <a:rPr lang="en-US" sz="2600" dirty="0" err="1" smtClean="0"/>
              <a:t>rechtmatigheid</a:t>
            </a:r>
            <a:r>
              <a:rPr lang="en-US" sz="2600" dirty="0"/>
              <a:t> </a:t>
            </a:r>
            <a:r>
              <a:rPr lang="en-US" sz="2600" dirty="0" err="1" smtClean="0"/>
              <a:t>mede</a:t>
            </a:r>
            <a:r>
              <a:rPr lang="en-US" sz="2600" dirty="0" smtClean="0"/>
              <a:t> </a:t>
            </a:r>
            <a:r>
              <a:rPr lang="en-US" sz="2600" dirty="0" err="1" smtClean="0"/>
              <a:t>bepaald</a:t>
            </a:r>
            <a:r>
              <a:rPr lang="en-US" sz="2600" dirty="0" smtClean="0"/>
              <a:t> door </a:t>
            </a:r>
            <a:r>
              <a:rPr lang="en-US" sz="2600" dirty="0" err="1" smtClean="0"/>
              <a:t>maatstaven</a:t>
            </a:r>
            <a:r>
              <a:rPr lang="en-US" sz="2600" dirty="0" smtClean="0"/>
              <a:t> van </a:t>
            </a:r>
            <a:r>
              <a:rPr lang="en-US" sz="2600" dirty="0" err="1" smtClean="0"/>
              <a:t>redelijkheid</a:t>
            </a:r>
            <a:r>
              <a:rPr lang="en-US" sz="2600" dirty="0" smtClean="0"/>
              <a:t> en </a:t>
            </a:r>
            <a:r>
              <a:rPr lang="en-US" sz="2600" dirty="0" err="1" smtClean="0"/>
              <a:t>billijkheid</a:t>
            </a:r>
            <a:r>
              <a:rPr lang="en-US" sz="2600" dirty="0" smtClean="0"/>
              <a:t>. </a:t>
            </a:r>
            <a:r>
              <a:rPr lang="en-US" sz="2600" dirty="0" err="1" smtClean="0"/>
              <a:t>Bijv</a:t>
            </a:r>
            <a:r>
              <a:rPr lang="en-US" sz="2600" dirty="0" smtClean="0"/>
              <a:t>. </a:t>
            </a:r>
            <a:r>
              <a:rPr lang="en-US" sz="2600" dirty="0" err="1" smtClean="0"/>
              <a:t>Historie</a:t>
            </a:r>
            <a:r>
              <a:rPr lang="en-US" sz="2600" dirty="0" smtClean="0"/>
              <a:t> van </a:t>
            </a:r>
            <a:r>
              <a:rPr lang="en-US" sz="2600" dirty="0" err="1" smtClean="0"/>
              <a:t>opvolgende</a:t>
            </a:r>
            <a:r>
              <a:rPr lang="en-US" sz="2600" dirty="0" smtClean="0"/>
              <a:t> </a:t>
            </a:r>
            <a:r>
              <a:rPr lang="en-US" sz="2600" dirty="0" err="1" smtClean="0"/>
              <a:t>contracten</a:t>
            </a:r>
            <a:r>
              <a:rPr lang="en-US" sz="2600" dirty="0" smtClean="0"/>
              <a:t>. </a:t>
            </a:r>
            <a:r>
              <a:rPr lang="en-US" sz="2600" dirty="0" err="1" smtClean="0"/>
              <a:t>Verzekeraar</a:t>
            </a:r>
            <a:r>
              <a:rPr lang="en-US" sz="2600" dirty="0" smtClean="0"/>
              <a:t> mag </a:t>
            </a:r>
            <a:r>
              <a:rPr lang="en-US" sz="2600" dirty="0" err="1" smtClean="0"/>
              <a:t>zich</a:t>
            </a:r>
            <a:r>
              <a:rPr lang="en-US" sz="2600" dirty="0" smtClean="0"/>
              <a:t> </a:t>
            </a:r>
            <a:r>
              <a:rPr lang="en-US" sz="2600" dirty="0" err="1" smtClean="0"/>
              <a:t>dus</a:t>
            </a:r>
            <a:r>
              <a:rPr lang="en-US" sz="2600" dirty="0" smtClean="0"/>
              <a:t> </a:t>
            </a:r>
            <a:r>
              <a:rPr lang="en-US" sz="2600" dirty="0" err="1" smtClean="0"/>
              <a:t>niet</a:t>
            </a:r>
            <a:r>
              <a:rPr lang="en-US" sz="2600" dirty="0" smtClean="0"/>
              <a:t> </a:t>
            </a:r>
            <a:r>
              <a:rPr lang="en-US" sz="2600" dirty="0" err="1" smtClean="0"/>
              <a:t>alleen</a:t>
            </a:r>
            <a:r>
              <a:rPr lang="en-US" sz="2600" dirty="0" smtClean="0"/>
              <a:t> </a:t>
            </a:r>
            <a:r>
              <a:rPr lang="en-US" sz="2600" dirty="0" err="1" smtClean="0"/>
              <a:t>laten</a:t>
            </a:r>
            <a:r>
              <a:rPr lang="en-US" sz="2600" dirty="0" smtClean="0"/>
              <a:t> </a:t>
            </a:r>
            <a:r>
              <a:rPr lang="en-US" sz="2600" dirty="0" err="1" smtClean="0"/>
              <a:t>leiden</a:t>
            </a:r>
            <a:r>
              <a:rPr lang="en-US" sz="2600" dirty="0" smtClean="0"/>
              <a:t> door </a:t>
            </a:r>
            <a:r>
              <a:rPr lang="en-US" sz="2600" dirty="0" err="1" smtClean="0"/>
              <a:t>belangen</a:t>
            </a:r>
            <a:r>
              <a:rPr lang="en-US" sz="2600" dirty="0" smtClean="0"/>
              <a:t> </a:t>
            </a:r>
            <a:r>
              <a:rPr lang="en-US" sz="2600" dirty="0" err="1" smtClean="0"/>
              <a:t>verzekerden</a:t>
            </a:r>
            <a:r>
              <a:rPr lang="en-US" sz="2600" dirty="0" smtClean="0"/>
              <a:t>. 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 b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II. </a:t>
            </a:r>
            <a:r>
              <a:rPr lang="nl-NL" sz="3200" b="1" noProof="0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Rechtmatigheidheid</a:t>
            </a:r>
            <a:r>
              <a:rPr lang="nl-NL" sz="3200" b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inkoopbeleid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19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6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Agenda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AutoNum type="romanUcPeriod"/>
            </a:pPr>
            <a:endParaRPr lang="nl-NL" sz="2400" dirty="0" smtClean="0"/>
          </a:p>
          <a:p>
            <a:pPr marL="514350" lvl="0" indent="-514350">
              <a:buAutoNum type="romanUcPeriod"/>
            </a:pPr>
            <a:r>
              <a:rPr lang="nl-NL" sz="2400" dirty="0" smtClean="0"/>
              <a:t>Kaders inkoop en </a:t>
            </a:r>
            <a:r>
              <a:rPr lang="nl-NL" sz="2400" dirty="0" err="1" smtClean="0"/>
              <a:t>contractering</a:t>
            </a:r>
            <a:endParaRPr lang="nl-NL" sz="2400" dirty="0" smtClean="0"/>
          </a:p>
          <a:p>
            <a:pPr marL="514350" indent="-514350">
              <a:buNone/>
            </a:pPr>
            <a:endParaRPr lang="nl-NL" sz="2400" dirty="0" smtClean="0"/>
          </a:p>
          <a:p>
            <a:pPr marL="514350" indent="-514350">
              <a:buAutoNum type="romanUcPeriod"/>
            </a:pPr>
            <a:r>
              <a:rPr lang="nl-NL" sz="2400" dirty="0" smtClean="0"/>
              <a:t>Inkoop en recht (</a:t>
            </a:r>
            <a:r>
              <a:rPr lang="nl-NL" sz="2400" dirty="0" err="1" smtClean="0"/>
              <a:t>Aw</a:t>
            </a:r>
            <a:r>
              <a:rPr lang="nl-NL" sz="2400" dirty="0" smtClean="0"/>
              <a:t>, beginselen, </a:t>
            </a:r>
            <a:r>
              <a:rPr lang="nl-NL" sz="2400" dirty="0" err="1" smtClean="0"/>
              <a:t>Mw</a:t>
            </a:r>
            <a:r>
              <a:rPr lang="nl-NL" sz="2400" dirty="0" smtClean="0"/>
              <a:t>, BW, richtlijnen)</a:t>
            </a:r>
          </a:p>
          <a:p>
            <a:pPr lvl="1">
              <a:buNone/>
            </a:pPr>
            <a:endParaRPr lang="nl-NL" sz="1730" dirty="0" smtClean="0"/>
          </a:p>
          <a:p>
            <a:endParaRPr lang="nl-NL" sz="1730" dirty="0" smtClean="0"/>
          </a:p>
          <a:p>
            <a:pPr lvl="0">
              <a:buNone/>
            </a:pPr>
            <a:endParaRPr lang="nl-NL" sz="2000" dirty="0" smtClean="0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 dirty="0">
                <a:solidFill>
                  <a:srgbClr val="000000"/>
                </a:solidFill>
              </a:rPr>
              <a:t>© Boot </a:t>
            </a:r>
            <a:r>
              <a:rPr lang="en-GB" sz="900" dirty="0" err="1">
                <a:solidFill>
                  <a:srgbClr val="000000"/>
                </a:solidFill>
              </a:rPr>
              <a:t>Advocaten</a:t>
            </a:r>
            <a:endParaRPr lang="nl-NL" sz="900" dirty="0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09320"/>
            <a:ext cx="467544" cy="692274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20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Aanbesteden in de zorg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instelling</a:t>
            </a:r>
            <a:r>
              <a:rPr lang="en-US" sz="2400" dirty="0" smtClean="0"/>
              <a:t> die </a:t>
            </a:r>
            <a:r>
              <a:rPr lang="en-US" sz="2400" dirty="0" err="1" smtClean="0"/>
              <a:t>specifiek</a:t>
            </a:r>
            <a:r>
              <a:rPr lang="en-US" sz="2400" dirty="0" smtClean="0"/>
              <a:t> ten </a:t>
            </a:r>
            <a:r>
              <a:rPr lang="en-US" sz="2400" dirty="0" err="1" smtClean="0"/>
              <a:t>doel</a:t>
            </a:r>
            <a:r>
              <a:rPr lang="en-US" sz="2400" dirty="0" smtClean="0"/>
              <a:t> heeft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voorzien</a:t>
            </a:r>
            <a:r>
              <a:rPr lang="en-US" sz="2400" dirty="0" smtClean="0"/>
              <a:t> in </a:t>
            </a:r>
            <a:r>
              <a:rPr lang="en-US" sz="2400" dirty="0" err="1" smtClean="0"/>
              <a:t>behoeften</a:t>
            </a:r>
            <a:r>
              <a:rPr lang="en-US" sz="2400" dirty="0" smtClean="0"/>
              <a:t> van </a:t>
            </a:r>
            <a:r>
              <a:rPr lang="en-US" sz="2400" dirty="0" err="1" smtClean="0"/>
              <a:t>algemeen</a:t>
            </a:r>
            <a:r>
              <a:rPr lang="en-US" sz="2400" dirty="0" smtClean="0"/>
              <a:t> </a:t>
            </a:r>
            <a:r>
              <a:rPr lang="en-US" sz="2400" dirty="0" err="1" smtClean="0"/>
              <a:t>belang</a:t>
            </a:r>
            <a:r>
              <a:rPr lang="en-US" sz="2400" dirty="0" smtClean="0"/>
              <a:t>, </a:t>
            </a:r>
            <a:r>
              <a:rPr lang="en-US" sz="2400" dirty="0" err="1" smtClean="0"/>
              <a:t>anders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van </a:t>
            </a:r>
            <a:r>
              <a:rPr lang="en-US" sz="2400" dirty="0" err="1" smtClean="0"/>
              <a:t>industriele</a:t>
            </a:r>
            <a:r>
              <a:rPr lang="en-US" sz="2400" dirty="0" smtClean="0"/>
              <a:t> of </a:t>
            </a:r>
            <a:r>
              <a:rPr lang="en-US" sz="2400" dirty="0" err="1" smtClean="0"/>
              <a:t>commerciele</a:t>
            </a:r>
            <a:r>
              <a:rPr lang="en-US" sz="2400" dirty="0" smtClean="0"/>
              <a:t> </a:t>
            </a:r>
            <a:r>
              <a:rPr lang="en-US" sz="2400" dirty="0" err="1" smtClean="0"/>
              <a:t>aard</a:t>
            </a:r>
            <a:r>
              <a:rPr lang="en-US" sz="2400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err="1" smtClean="0"/>
              <a:t>Zorgverzekeraar</a:t>
            </a:r>
            <a:r>
              <a:rPr lang="en-US" sz="2400" dirty="0" smtClean="0"/>
              <a:t>: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Artikel</a:t>
            </a:r>
            <a:r>
              <a:rPr lang="en-US" sz="2400" dirty="0" smtClean="0"/>
              <a:t> 22 GW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Verplichte</a:t>
            </a:r>
            <a:r>
              <a:rPr lang="en-US" sz="2400" dirty="0" smtClean="0"/>
              <a:t> </a:t>
            </a:r>
            <a:r>
              <a:rPr lang="en-US" sz="2400" dirty="0" err="1" smtClean="0"/>
              <a:t>verzekering</a:t>
            </a:r>
            <a:r>
              <a:rPr lang="en-US" sz="2400" dirty="0" smtClean="0"/>
              <a:t> en </a:t>
            </a:r>
            <a:r>
              <a:rPr lang="en-US" sz="2400" dirty="0" err="1" smtClean="0"/>
              <a:t>acceptatie</a:t>
            </a:r>
            <a:endParaRPr lang="en-US" sz="2400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Zorgplicht</a:t>
            </a:r>
            <a:r>
              <a:rPr lang="en-US" sz="2400" dirty="0" smtClean="0"/>
              <a:t>, </a:t>
            </a:r>
            <a:r>
              <a:rPr lang="en-US" sz="2400" dirty="0" err="1" smtClean="0"/>
              <a:t>wettelijk</a:t>
            </a:r>
            <a:r>
              <a:rPr lang="en-US" sz="2400" dirty="0" smtClean="0"/>
              <a:t> </a:t>
            </a:r>
            <a:r>
              <a:rPr lang="en-US" sz="2400" dirty="0" err="1" smtClean="0"/>
              <a:t>vastgestelde</a:t>
            </a:r>
            <a:r>
              <a:rPr lang="en-US" sz="2400" dirty="0" smtClean="0"/>
              <a:t> </a:t>
            </a:r>
            <a:r>
              <a:rPr lang="en-US" sz="2400" dirty="0" err="1" smtClean="0"/>
              <a:t>aanspraken</a:t>
            </a:r>
            <a:endParaRPr lang="en-US" sz="2400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Verbod</a:t>
            </a:r>
            <a:r>
              <a:rPr lang="en-US" sz="2400" dirty="0" smtClean="0"/>
              <a:t> op </a:t>
            </a:r>
            <a:r>
              <a:rPr lang="en-US" sz="2400" dirty="0" err="1" smtClean="0"/>
              <a:t>premiedifferentiatie</a:t>
            </a:r>
            <a:endParaRPr lang="en-US" sz="2400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Risicoverevening</a:t>
            </a:r>
            <a:r>
              <a:rPr lang="en-US" sz="2400" dirty="0" smtClean="0"/>
              <a:t> en financiering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400" dirty="0" err="1" smtClean="0"/>
              <a:t>Wanbetalers</a:t>
            </a:r>
            <a:r>
              <a:rPr lang="en-US" sz="2400" dirty="0" smtClean="0"/>
              <a:t> en </a:t>
            </a:r>
            <a:r>
              <a:rPr lang="en-US" sz="2400" dirty="0" err="1" smtClean="0"/>
              <a:t>faillisement</a:t>
            </a:r>
            <a:endParaRPr lang="en-US" sz="2400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21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Wanneer aanbesteden?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Rode </a:t>
            </a:r>
            <a:r>
              <a:rPr lang="en-US" sz="2400" dirty="0" err="1" smtClean="0"/>
              <a:t>draad</a:t>
            </a:r>
            <a:r>
              <a:rPr lang="en-US" sz="2400" dirty="0" smtClean="0"/>
              <a:t> –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aanbestedende</a:t>
            </a:r>
            <a:r>
              <a:rPr lang="en-US" sz="2400" dirty="0" smtClean="0"/>
              <a:t> </a:t>
            </a:r>
            <a:r>
              <a:rPr lang="en-US" sz="2400" dirty="0" err="1" smtClean="0"/>
              <a:t>dienst</a:t>
            </a:r>
            <a:r>
              <a:rPr lang="en-US" sz="2400" dirty="0" smtClean="0"/>
              <a:t> tot 19 </a:t>
            </a:r>
            <a:r>
              <a:rPr lang="en-US" sz="2400" dirty="0" err="1" smtClean="0"/>
              <a:t>juni</a:t>
            </a:r>
            <a:r>
              <a:rPr lang="en-US" sz="2400" dirty="0" smtClean="0"/>
              <a:t> 2014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Zorgverzekeraars</a:t>
            </a:r>
            <a:r>
              <a:rPr lang="en-US" sz="2400" dirty="0" smtClean="0"/>
              <a:t> (</a:t>
            </a:r>
            <a:r>
              <a:rPr lang="en-US" sz="2400" dirty="0" err="1" smtClean="0"/>
              <a:t>o.a</a:t>
            </a:r>
            <a:r>
              <a:rPr lang="en-US" sz="2400" dirty="0" smtClean="0"/>
              <a:t>. </a:t>
            </a:r>
            <a:r>
              <a:rPr lang="en-US" sz="2400" dirty="0" err="1" smtClean="0"/>
              <a:t>Rb</a:t>
            </a:r>
            <a:r>
              <a:rPr lang="en-US" sz="2400" dirty="0" smtClean="0"/>
              <a:t> Arnhem, 2011)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Zorgkantoren</a:t>
            </a:r>
            <a:r>
              <a:rPr lang="en-US" sz="2400" dirty="0" smtClean="0"/>
              <a:t> (</a:t>
            </a:r>
            <a:r>
              <a:rPr lang="en-US" sz="2400" dirty="0" err="1" smtClean="0"/>
              <a:t>o.a</a:t>
            </a:r>
            <a:r>
              <a:rPr lang="en-US" sz="2400" dirty="0" smtClean="0"/>
              <a:t>. </a:t>
            </a:r>
            <a:r>
              <a:rPr lang="en-US" sz="2400" dirty="0" err="1" smtClean="0"/>
              <a:t>Rb</a:t>
            </a:r>
            <a:r>
              <a:rPr lang="en-US" sz="2400" dirty="0" smtClean="0"/>
              <a:t> Den Haag 2012)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Algemene</a:t>
            </a:r>
            <a:r>
              <a:rPr lang="en-US" sz="2400" dirty="0" smtClean="0"/>
              <a:t> </a:t>
            </a:r>
            <a:r>
              <a:rPr lang="en-US" sz="2400" dirty="0" err="1" smtClean="0"/>
              <a:t>ziekenhuizen</a:t>
            </a:r>
            <a:r>
              <a:rPr lang="en-US" sz="2400" dirty="0" smtClean="0"/>
              <a:t> (</a:t>
            </a:r>
            <a:r>
              <a:rPr lang="en-US" sz="2400" dirty="0" err="1" smtClean="0"/>
              <a:t>o.a</a:t>
            </a:r>
            <a:r>
              <a:rPr lang="en-US" sz="2400" dirty="0" smtClean="0"/>
              <a:t>. </a:t>
            </a:r>
            <a:r>
              <a:rPr lang="en-US" sz="2400" dirty="0" err="1" smtClean="0"/>
              <a:t>Rb</a:t>
            </a:r>
            <a:r>
              <a:rPr lang="en-US" sz="2400" dirty="0" smtClean="0"/>
              <a:t> Utrecht 2012)  </a:t>
            </a:r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22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Gedragscode</a:t>
            </a:r>
            <a:r>
              <a:rPr lang="en-US" sz="2400" dirty="0" smtClean="0"/>
              <a:t> </a:t>
            </a:r>
            <a:r>
              <a:rPr lang="en-US" sz="2400" dirty="0" err="1" smtClean="0"/>
              <a:t>Goed</a:t>
            </a:r>
            <a:r>
              <a:rPr lang="en-US" sz="2400" dirty="0" smtClean="0"/>
              <a:t> </a:t>
            </a:r>
            <a:r>
              <a:rPr lang="en-US" sz="2400" dirty="0" err="1" smtClean="0"/>
              <a:t>Zorgverzekeraarschap</a:t>
            </a: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Bijv</a:t>
            </a:r>
            <a:r>
              <a:rPr lang="en-US" sz="2400" dirty="0" smtClean="0"/>
              <a:t>. </a:t>
            </a:r>
            <a:r>
              <a:rPr lang="en-US" sz="2400" dirty="0" err="1" smtClean="0"/>
              <a:t>Artikel</a:t>
            </a:r>
            <a:r>
              <a:rPr lang="en-US" sz="2400" dirty="0" smtClean="0"/>
              <a:t> 2.3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Bij</a:t>
            </a:r>
            <a:r>
              <a:rPr lang="en-US" sz="2400" dirty="0" smtClean="0"/>
              <a:t> het </a:t>
            </a:r>
            <a:r>
              <a:rPr lang="en-US" sz="2400" dirty="0" err="1" smtClean="0"/>
              <a:t>aangaan</a:t>
            </a:r>
            <a:r>
              <a:rPr lang="en-US" sz="2400" dirty="0" smtClean="0"/>
              <a:t> van </a:t>
            </a:r>
            <a:r>
              <a:rPr lang="en-US" sz="2400" dirty="0" err="1" smtClean="0"/>
              <a:t>overeenkomsten</a:t>
            </a:r>
            <a:r>
              <a:rPr lang="en-US" sz="2400" dirty="0" smtClean="0"/>
              <a:t> </a:t>
            </a:r>
            <a:r>
              <a:rPr lang="en-US" sz="2400" dirty="0" err="1" smtClean="0"/>
              <a:t>betracht</a:t>
            </a:r>
            <a:r>
              <a:rPr lang="en-US" sz="2400" dirty="0" smtClean="0"/>
              <a:t> de </a:t>
            </a:r>
            <a:r>
              <a:rPr lang="en-US" sz="2400" dirty="0" err="1" smtClean="0"/>
              <a:t>zorgverzekeraar</a:t>
            </a:r>
            <a:r>
              <a:rPr lang="en-US" sz="2400" dirty="0" smtClean="0"/>
              <a:t> de </a:t>
            </a:r>
            <a:r>
              <a:rPr lang="en-US" sz="2400" dirty="0" err="1" smtClean="0"/>
              <a:t>vereiste</a:t>
            </a:r>
            <a:r>
              <a:rPr lang="en-US" sz="2400" dirty="0" smtClean="0"/>
              <a:t> </a:t>
            </a:r>
            <a:r>
              <a:rPr lang="en-US" sz="2400" dirty="0" err="1" smtClean="0"/>
              <a:t>zorgvuldigheid</a:t>
            </a:r>
            <a:r>
              <a:rPr lang="en-US" sz="2400" dirty="0" smtClean="0"/>
              <a:t>. </a:t>
            </a:r>
            <a:r>
              <a:rPr lang="en-US" sz="2400" dirty="0" err="1" smtClean="0"/>
              <a:t>Hij</a:t>
            </a:r>
            <a:r>
              <a:rPr lang="en-US" sz="2400" dirty="0" smtClean="0"/>
              <a:t> </a:t>
            </a:r>
            <a:r>
              <a:rPr lang="en-US" sz="2400" dirty="0" err="1" smtClean="0"/>
              <a:t>maakt</a:t>
            </a:r>
            <a:r>
              <a:rPr lang="en-US" sz="2400" dirty="0" smtClean="0"/>
              <a:t>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misbruik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eventuele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economische</a:t>
            </a:r>
            <a:r>
              <a:rPr lang="en-US" sz="2400" dirty="0" smtClean="0"/>
              <a:t> </a:t>
            </a:r>
            <a:r>
              <a:rPr lang="en-US" sz="2400" dirty="0" err="1" smtClean="0"/>
              <a:t>machtspositie</a:t>
            </a:r>
            <a:r>
              <a:rPr lang="en-US" sz="2400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Bij</a:t>
            </a:r>
            <a:r>
              <a:rPr lang="en-US" sz="2400" dirty="0" smtClean="0"/>
              <a:t> de </a:t>
            </a:r>
            <a:r>
              <a:rPr lang="en-US" sz="2400" dirty="0" err="1" smtClean="0"/>
              <a:t>keuze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zorgaanbieder</a:t>
            </a:r>
            <a:r>
              <a:rPr lang="en-US" sz="2400" dirty="0" smtClean="0"/>
              <a:t> </a:t>
            </a:r>
            <a:r>
              <a:rPr lang="en-US" sz="2400" dirty="0" err="1" smtClean="0"/>
              <a:t>hanteert</a:t>
            </a:r>
            <a:r>
              <a:rPr lang="en-US" sz="2400" dirty="0" smtClean="0"/>
              <a:t> de </a:t>
            </a:r>
            <a:r>
              <a:rPr lang="en-US" sz="2400" dirty="0" err="1" smtClean="0"/>
              <a:t>zorgverzekeraar</a:t>
            </a:r>
            <a:r>
              <a:rPr lang="en-US" sz="2400" dirty="0" smtClean="0"/>
              <a:t> </a:t>
            </a:r>
            <a:r>
              <a:rPr lang="en-US" sz="2400" dirty="0" err="1" smtClean="0"/>
              <a:t>openbare</a:t>
            </a:r>
            <a:r>
              <a:rPr lang="en-US" sz="2400" dirty="0" smtClean="0"/>
              <a:t> en </a:t>
            </a:r>
            <a:r>
              <a:rPr lang="en-US" sz="2400" dirty="0" err="1" smtClean="0"/>
              <a:t>objectieve</a:t>
            </a:r>
            <a:r>
              <a:rPr lang="en-US" sz="2400" dirty="0" smtClean="0"/>
              <a:t> criteria. 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www.dekoepel.org/wp-content/header-images/Energieakko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161" r="39806" b="5269"/>
          <a:stretch>
            <a:fillRect/>
          </a:stretch>
        </p:blipFill>
        <p:spPr bwMode="auto">
          <a:xfrm>
            <a:off x="987900" y="5229200"/>
            <a:ext cx="3944140" cy="1203285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23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Rb</a:t>
            </a:r>
            <a:r>
              <a:rPr lang="en-US" sz="2400" dirty="0" smtClean="0"/>
              <a:t>. Arnhem (</a:t>
            </a:r>
            <a:r>
              <a:rPr lang="en-US" sz="2400" dirty="0" err="1" smtClean="0"/>
              <a:t>vzr</a:t>
            </a:r>
            <a:r>
              <a:rPr lang="en-US" sz="2400" dirty="0" smtClean="0"/>
              <a:t>) 7 </a:t>
            </a:r>
            <a:r>
              <a:rPr lang="en-US" sz="2400" dirty="0" err="1" smtClean="0"/>
              <a:t>december</a:t>
            </a:r>
            <a:r>
              <a:rPr lang="en-US" sz="2400" dirty="0" smtClean="0"/>
              <a:t> 2011, LJN BU9748: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Eiseres</a:t>
            </a:r>
            <a:r>
              <a:rPr lang="en-US" sz="2400" dirty="0" smtClean="0"/>
              <a:t> </a:t>
            </a:r>
            <a:r>
              <a:rPr lang="en-US" sz="2400" dirty="0" err="1" smtClean="0"/>
              <a:t>stelt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Menzis</a:t>
            </a:r>
            <a:r>
              <a:rPr lang="en-US" sz="2400" dirty="0" smtClean="0"/>
              <a:t> </a:t>
            </a:r>
            <a:r>
              <a:rPr lang="en-US" sz="2400" dirty="0" err="1" smtClean="0"/>
              <a:t>haar</a:t>
            </a:r>
            <a:r>
              <a:rPr lang="en-US" sz="2400" dirty="0" smtClean="0"/>
              <a:t> </a:t>
            </a:r>
            <a:r>
              <a:rPr lang="en-US" sz="2400" dirty="0" err="1" smtClean="0"/>
              <a:t>inschrijving</a:t>
            </a:r>
            <a:r>
              <a:rPr lang="en-US" sz="2400" dirty="0" smtClean="0"/>
              <a:t> ten </a:t>
            </a:r>
            <a:r>
              <a:rPr lang="en-US" sz="2400" dirty="0" err="1" smtClean="0"/>
              <a:t>onrechte</a:t>
            </a:r>
            <a:r>
              <a:rPr lang="en-US" sz="2400" dirty="0" smtClean="0"/>
              <a:t> </a:t>
            </a:r>
            <a:r>
              <a:rPr lang="en-US" sz="2400" dirty="0" err="1" smtClean="0"/>
              <a:t>ongeldig</a:t>
            </a:r>
            <a:r>
              <a:rPr lang="en-US" sz="2400" dirty="0" smtClean="0"/>
              <a:t> heeft </a:t>
            </a:r>
            <a:r>
              <a:rPr lang="en-US" sz="2400" dirty="0" err="1" smtClean="0"/>
              <a:t>verklaard</a:t>
            </a:r>
            <a:r>
              <a:rPr lang="en-US" sz="2400" dirty="0" smtClean="0"/>
              <a:t>. </a:t>
            </a:r>
            <a:r>
              <a:rPr lang="en-US" sz="2400" dirty="0" err="1" smtClean="0"/>
              <a:t>Menzis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zorgverzekeraar</a:t>
            </a:r>
            <a:r>
              <a:rPr lang="en-US" sz="2400" dirty="0" smtClean="0"/>
              <a:t>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</a:t>
            </a:r>
            <a:r>
              <a:rPr lang="en-US" sz="2400" dirty="0" err="1" smtClean="0"/>
              <a:t>aangemerkt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aanbestedende</a:t>
            </a:r>
            <a:r>
              <a:rPr lang="en-US" sz="2400" dirty="0" smtClean="0"/>
              <a:t> </a:t>
            </a:r>
            <a:r>
              <a:rPr lang="en-US" sz="2400" dirty="0" err="1" smtClean="0"/>
              <a:t>dienst</a:t>
            </a:r>
            <a:r>
              <a:rPr lang="en-US" sz="2400" dirty="0" smtClean="0"/>
              <a:t>, </a:t>
            </a:r>
            <a:r>
              <a:rPr lang="en-US" sz="2400" dirty="0" err="1" smtClean="0"/>
              <a:t>maar</a:t>
            </a:r>
            <a:r>
              <a:rPr lang="en-US" sz="2400" dirty="0" smtClean="0"/>
              <a:t> </a:t>
            </a:r>
            <a:r>
              <a:rPr lang="en-US" sz="2400" dirty="0" err="1" smtClean="0"/>
              <a:t>omdat</a:t>
            </a:r>
            <a:r>
              <a:rPr lang="en-US" sz="2400" dirty="0" smtClean="0"/>
              <a:t> </a:t>
            </a:r>
            <a:r>
              <a:rPr lang="en-US" sz="2400" dirty="0" err="1" smtClean="0"/>
              <a:t>zij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offerteprocedure</a:t>
            </a:r>
            <a:r>
              <a:rPr lang="en-US" sz="2400" dirty="0" smtClean="0"/>
              <a:t> heeft </a:t>
            </a:r>
            <a:r>
              <a:rPr lang="en-US" sz="2400" dirty="0" err="1" smtClean="0"/>
              <a:t>ingericht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aanbestedingsprocedure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daarop</a:t>
            </a:r>
            <a:r>
              <a:rPr lang="en-US" sz="2400" dirty="0" smtClean="0"/>
              <a:t> </a:t>
            </a:r>
            <a:r>
              <a:rPr lang="en-US" sz="2400" dirty="0" err="1" smtClean="0"/>
              <a:t>wel</a:t>
            </a:r>
            <a:r>
              <a:rPr lang="en-US" sz="2400" dirty="0" smtClean="0"/>
              <a:t> de </a:t>
            </a:r>
            <a:r>
              <a:rPr lang="en-US" sz="2400" dirty="0" err="1" smtClean="0"/>
              <a:t>leidende</a:t>
            </a:r>
            <a:r>
              <a:rPr lang="en-US" sz="2400" dirty="0" smtClean="0"/>
              <a:t> </a:t>
            </a:r>
            <a:r>
              <a:rPr lang="en-US" sz="2400" dirty="0" err="1" smtClean="0"/>
              <a:t>beginselen</a:t>
            </a:r>
            <a:r>
              <a:rPr lang="en-US" sz="2400" dirty="0" smtClean="0"/>
              <a:t> van het </a:t>
            </a:r>
            <a:r>
              <a:rPr lang="en-US" sz="2400" dirty="0" err="1" smtClean="0"/>
              <a:t>aanbestedigingsrecht</a:t>
            </a:r>
            <a:r>
              <a:rPr lang="en-US" sz="2400" dirty="0" smtClean="0"/>
              <a:t>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24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Rb</a:t>
            </a:r>
            <a:r>
              <a:rPr lang="en-US" sz="2400" dirty="0" smtClean="0"/>
              <a:t> ‘</a:t>
            </a:r>
            <a:r>
              <a:rPr lang="en-US" sz="2400" dirty="0" err="1" smtClean="0"/>
              <a:t>s</a:t>
            </a:r>
            <a:r>
              <a:rPr lang="en-US" sz="2400" dirty="0" smtClean="0"/>
              <a:t> Den Haag (</a:t>
            </a:r>
            <a:r>
              <a:rPr lang="en-US" sz="2400" dirty="0" err="1" smtClean="0"/>
              <a:t>Hoorprofs</a:t>
            </a:r>
            <a:r>
              <a:rPr lang="en-US" sz="2400" dirty="0" smtClean="0"/>
              <a:t> / </a:t>
            </a:r>
            <a:r>
              <a:rPr lang="en-US" sz="2400" dirty="0" err="1" smtClean="0"/>
              <a:t>Achmea</a:t>
            </a:r>
            <a:r>
              <a:rPr lang="en-US" sz="2400" dirty="0" smtClean="0"/>
              <a:t>) 16 </a:t>
            </a:r>
            <a:r>
              <a:rPr lang="en-US" sz="2400" dirty="0" err="1" smtClean="0"/>
              <a:t>januari</a:t>
            </a:r>
            <a:r>
              <a:rPr lang="en-US" sz="2400" dirty="0" smtClean="0"/>
              <a:t> 2013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inkoopprocedure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de </a:t>
            </a:r>
            <a:r>
              <a:rPr lang="en-US" sz="2400" dirty="0" err="1" smtClean="0"/>
              <a:t>onderhavige</a:t>
            </a:r>
            <a:r>
              <a:rPr lang="en-US" sz="2400" dirty="0" smtClean="0"/>
              <a:t>, die in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vorm</a:t>
            </a:r>
            <a:r>
              <a:rPr lang="en-US" sz="2400" dirty="0" smtClean="0"/>
              <a:t> en </a:t>
            </a:r>
            <a:r>
              <a:rPr lang="en-US" sz="2400" dirty="0" err="1" smtClean="0"/>
              <a:t>uitwerking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kenmerken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aanbestedingsprocedure</a:t>
            </a:r>
            <a:r>
              <a:rPr lang="en-US" sz="2400" dirty="0" smtClean="0"/>
              <a:t> heeft, </a:t>
            </a:r>
            <a:r>
              <a:rPr lang="en-US" sz="2400" dirty="0" err="1" smtClean="0"/>
              <a:t>zijn</a:t>
            </a:r>
            <a:r>
              <a:rPr lang="en-US" sz="2400" dirty="0" smtClean="0"/>
              <a:t> op </a:t>
            </a:r>
            <a:r>
              <a:rPr lang="en-US" sz="2400" dirty="0" err="1" smtClean="0"/>
              <a:t>grond</a:t>
            </a:r>
            <a:r>
              <a:rPr lang="en-US" sz="2400" dirty="0" smtClean="0"/>
              <a:t> van vast </a:t>
            </a:r>
            <a:r>
              <a:rPr lang="en-US" sz="2400" dirty="0" err="1" smtClean="0"/>
              <a:t>rechtspraak</a:t>
            </a:r>
            <a:r>
              <a:rPr lang="en-US" sz="2400" dirty="0" smtClean="0"/>
              <a:t> </a:t>
            </a:r>
            <a:r>
              <a:rPr lang="en-US" sz="2400" dirty="0" err="1" smtClean="0"/>
              <a:t>echter</a:t>
            </a:r>
            <a:r>
              <a:rPr lang="en-US" sz="2400" dirty="0" smtClean="0"/>
              <a:t> de </a:t>
            </a:r>
            <a:r>
              <a:rPr lang="en-US" sz="2400" dirty="0" err="1" smtClean="0"/>
              <a:t>algemene</a:t>
            </a:r>
            <a:r>
              <a:rPr lang="en-US" sz="2400" dirty="0" smtClean="0"/>
              <a:t> </a:t>
            </a:r>
            <a:r>
              <a:rPr lang="en-US" sz="2400" dirty="0" err="1" smtClean="0"/>
              <a:t>beginselen</a:t>
            </a:r>
            <a:r>
              <a:rPr lang="en-US" sz="2400" dirty="0" smtClean="0"/>
              <a:t> van </a:t>
            </a:r>
            <a:r>
              <a:rPr lang="en-US" sz="2400" dirty="0" err="1" smtClean="0"/>
              <a:t>aanbestedingsrecht</a:t>
            </a:r>
            <a:r>
              <a:rPr lang="en-US" sz="2400" dirty="0" smtClean="0"/>
              <a:t>, </a:t>
            </a:r>
            <a:r>
              <a:rPr lang="en-US" sz="2400" dirty="0" err="1" smtClean="0"/>
              <a:t>waaronder</a:t>
            </a:r>
            <a:r>
              <a:rPr lang="en-US" sz="2400" dirty="0" smtClean="0"/>
              <a:t> het </a:t>
            </a:r>
            <a:r>
              <a:rPr lang="en-US" sz="2400" dirty="0" err="1" smtClean="0"/>
              <a:t>gelijkheidsbeginsel</a:t>
            </a:r>
            <a:r>
              <a:rPr lang="en-US" sz="2400" dirty="0" smtClean="0"/>
              <a:t> en het </a:t>
            </a:r>
            <a:r>
              <a:rPr lang="en-US" sz="2400" dirty="0" err="1" smtClean="0"/>
              <a:t>transparantiebeginsel</a:t>
            </a:r>
            <a:r>
              <a:rPr lang="en-US" sz="2400" dirty="0" smtClean="0"/>
              <a:t>,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uitvloeisel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precontractuele</a:t>
            </a:r>
            <a:r>
              <a:rPr lang="en-US" sz="2400" dirty="0" smtClean="0"/>
              <a:t>, </a:t>
            </a:r>
            <a:r>
              <a:rPr lang="en-US" sz="2400" dirty="0" err="1" smtClean="0"/>
              <a:t>goede</a:t>
            </a:r>
            <a:r>
              <a:rPr lang="en-US" sz="2400" dirty="0" smtClean="0"/>
              <a:t> </a:t>
            </a:r>
            <a:r>
              <a:rPr lang="en-US" sz="2400" dirty="0" err="1" smtClean="0"/>
              <a:t>trouw</a:t>
            </a:r>
            <a:r>
              <a:rPr lang="en-US" sz="2400" dirty="0" smtClean="0"/>
              <a:t>,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25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nemen? Nuance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HR 3 </a:t>
            </a:r>
            <a:r>
              <a:rPr lang="en-US" dirty="0" err="1" smtClean="0"/>
              <a:t>mei</a:t>
            </a:r>
            <a:r>
              <a:rPr lang="en-US" dirty="0" smtClean="0"/>
              <a:t> 2013, LJN: BZ2900 (KLM):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Bij</a:t>
            </a:r>
            <a:r>
              <a:rPr lang="en-US" dirty="0" smtClean="0"/>
              <a:t> private </a:t>
            </a:r>
            <a:r>
              <a:rPr lang="en-US" dirty="0" err="1" smtClean="0"/>
              <a:t>aanbestedingen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de </a:t>
            </a:r>
            <a:r>
              <a:rPr lang="en-US" dirty="0" err="1" smtClean="0"/>
              <a:t>aanbesteder</a:t>
            </a:r>
            <a:r>
              <a:rPr lang="en-US" dirty="0" smtClean="0"/>
              <a:t> op </a:t>
            </a:r>
            <a:r>
              <a:rPr lang="en-US" dirty="0" err="1" smtClean="0"/>
              <a:t>grond</a:t>
            </a:r>
            <a:r>
              <a:rPr lang="en-US" dirty="0" smtClean="0"/>
              <a:t> van </a:t>
            </a:r>
            <a:r>
              <a:rPr lang="en-US" dirty="0" err="1" smtClean="0"/>
              <a:t>redelijkheid</a:t>
            </a:r>
            <a:r>
              <a:rPr lang="en-US" dirty="0" smtClean="0"/>
              <a:t> en </a:t>
            </a:r>
            <a:r>
              <a:rPr lang="en-US" dirty="0" err="1" smtClean="0"/>
              <a:t>billijkheid</a:t>
            </a:r>
            <a:r>
              <a:rPr lang="en-US" dirty="0" smtClean="0"/>
              <a:t> het </a:t>
            </a:r>
            <a:r>
              <a:rPr lang="en-US" dirty="0" err="1" smtClean="0"/>
              <a:t>gelijkheids</a:t>
            </a:r>
            <a:r>
              <a:rPr lang="en-US" dirty="0" smtClean="0"/>
              <a:t>- en </a:t>
            </a:r>
            <a:r>
              <a:rPr lang="en-US" dirty="0" err="1" smtClean="0"/>
              <a:t>transparantiebeginsel</a:t>
            </a:r>
            <a:r>
              <a:rPr lang="en-US" dirty="0" smtClean="0"/>
              <a:t> in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de (</a:t>
            </a:r>
            <a:r>
              <a:rPr lang="en-US" dirty="0" err="1" smtClean="0"/>
              <a:t>potentiele</a:t>
            </a:r>
            <a:r>
              <a:rPr lang="en-US" dirty="0" smtClean="0"/>
              <a:t>) </a:t>
            </a:r>
            <a:r>
              <a:rPr lang="en-US" dirty="0" err="1" smtClean="0"/>
              <a:t>aanbieders</a:t>
            </a:r>
            <a:r>
              <a:rPr lang="en-US" dirty="0" smtClean="0"/>
              <a:t> </a:t>
            </a:r>
            <a:r>
              <a:rPr lang="en-US" dirty="0" err="1" smtClean="0"/>
              <a:t>redelijkerwijs</a:t>
            </a:r>
            <a:r>
              <a:rPr lang="en-US" dirty="0" smtClean="0"/>
              <a:t> de </a:t>
            </a:r>
            <a:r>
              <a:rPr lang="en-US" dirty="0" err="1" smtClean="0"/>
              <a:t>verwachting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aanbesteding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ontlenen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aanbesteder</a:t>
            </a:r>
            <a:r>
              <a:rPr lang="en-US" dirty="0" smtClean="0"/>
              <a:t> die </a:t>
            </a:r>
            <a:r>
              <a:rPr lang="en-US" dirty="0" err="1" smtClean="0"/>
              <a:t>beginselen</a:t>
            </a:r>
            <a:r>
              <a:rPr lang="en-US" dirty="0" smtClean="0"/>
              <a:t> in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Of die </a:t>
            </a:r>
            <a:r>
              <a:rPr lang="en-US" dirty="0" err="1" smtClean="0"/>
              <a:t>verwachting</a:t>
            </a:r>
            <a:r>
              <a:rPr lang="en-US" dirty="0" smtClean="0"/>
              <a:t> is </a:t>
            </a:r>
            <a:r>
              <a:rPr lang="en-US" dirty="0" err="1" smtClean="0"/>
              <a:t>gewekt</a:t>
            </a:r>
            <a:r>
              <a:rPr lang="en-US" dirty="0" smtClean="0"/>
              <a:t>, is </a:t>
            </a:r>
            <a:r>
              <a:rPr lang="en-US" dirty="0" err="1" smtClean="0"/>
              <a:t>afhankelijk</a:t>
            </a:r>
            <a:r>
              <a:rPr lang="en-US" dirty="0" smtClean="0"/>
              <a:t> van de </a:t>
            </a:r>
            <a:r>
              <a:rPr lang="en-US" dirty="0" err="1" smtClean="0"/>
              <a:t>aanbestedingsvoorwaarden</a:t>
            </a:r>
            <a:r>
              <a:rPr lang="en-US" dirty="0" smtClean="0"/>
              <a:t> en </a:t>
            </a:r>
            <a:r>
              <a:rPr lang="en-US" dirty="0" err="1" smtClean="0"/>
              <a:t>overige</a:t>
            </a:r>
            <a:r>
              <a:rPr lang="en-US" dirty="0" smtClean="0"/>
              <a:t> </a:t>
            </a:r>
            <a:r>
              <a:rPr lang="en-US" dirty="0" err="1" smtClean="0"/>
              <a:t>omstandigheden</a:t>
            </a:r>
            <a:r>
              <a:rPr lang="en-US" dirty="0" smtClean="0"/>
              <a:t> van het </a:t>
            </a:r>
            <a:r>
              <a:rPr lang="en-US" dirty="0" err="1" smtClean="0"/>
              <a:t>geval</a:t>
            </a:r>
            <a:r>
              <a:rPr lang="en-US" dirty="0" smtClean="0"/>
              <a:t>, </a:t>
            </a:r>
            <a:r>
              <a:rPr lang="en-US" dirty="0" err="1" smtClean="0"/>
              <a:t>waaronder</a:t>
            </a:r>
            <a:r>
              <a:rPr lang="en-US" dirty="0" smtClean="0"/>
              <a:t> de </a:t>
            </a:r>
            <a:r>
              <a:rPr lang="en-US" dirty="0" err="1" smtClean="0"/>
              <a:t>hoedanigheid</a:t>
            </a:r>
            <a:r>
              <a:rPr lang="en-US" dirty="0" smtClean="0"/>
              <a:t> van </a:t>
            </a:r>
            <a:r>
              <a:rPr lang="en-US" dirty="0" err="1" smtClean="0"/>
              <a:t>betrokken</a:t>
            </a:r>
            <a:r>
              <a:rPr lang="en-US" dirty="0" smtClean="0"/>
              <a:t> </a:t>
            </a:r>
            <a:r>
              <a:rPr lang="en-US" dirty="0" err="1" smtClean="0"/>
              <a:t>partijen</a:t>
            </a:r>
            <a:r>
              <a:rPr lang="en-US" dirty="0" smtClean="0"/>
              <a:t>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Hof Amsterdam heeft </a:t>
            </a:r>
            <a:r>
              <a:rPr lang="en-US" dirty="0" err="1" smtClean="0"/>
              <a:t>geoordeeld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KLM in het </a:t>
            </a:r>
            <a:r>
              <a:rPr lang="en-US" dirty="0" err="1" smtClean="0"/>
              <a:t>onderhavige</a:t>
            </a:r>
            <a:r>
              <a:rPr lang="en-US" dirty="0" smtClean="0"/>
              <a:t> </a:t>
            </a:r>
            <a:r>
              <a:rPr lang="en-US" dirty="0" err="1" smtClean="0"/>
              <a:t>geval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die </a:t>
            </a:r>
            <a:r>
              <a:rPr lang="en-US" dirty="0" err="1" smtClean="0"/>
              <a:t>beginselen</a:t>
            </a:r>
            <a:r>
              <a:rPr lang="en-US" dirty="0" smtClean="0"/>
              <a:t> is </a:t>
            </a:r>
            <a:r>
              <a:rPr lang="en-US" dirty="0" err="1" smtClean="0"/>
              <a:t>gebonden</a:t>
            </a:r>
            <a:r>
              <a:rPr lang="en-US" dirty="0" smtClean="0"/>
              <a:t>;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private </a:t>
            </a:r>
            <a:r>
              <a:rPr lang="en-US" dirty="0" err="1" smtClean="0"/>
              <a:t>aanbestedingen</a:t>
            </a:r>
            <a:r>
              <a:rPr lang="en-US" dirty="0" smtClean="0"/>
              <a:t> steeds </a:t>
            </a:r>
            <a:r>
              <a:rPr lang="en-US" dirty="0" err="1" smtClean="0"/>
              <a:t>zo</a:t>
            </a:r>
            <a:r>
              <a:rPr lang="en-US" dirty="0" smtClean="0"/>
              <a:t> is;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HR: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contractsvrijheid</a:t>
            </a:r>
            <a:r>
              <a:rPr lang="en-US" dirty="0" smtClean="0"/>
              <a:t> </a:t>
            </a:r>
            <a:r>
              <a:rPr lang="en-US" dirty="0" err="1" smtClean="0"/>
              <a:t>vloeit</a:t>
            </a:r>
            <a:r>
              <a:rPr lang="en-US" dirty="0" smtClean="0"/>
              <a:t> </a:t>
            </a:r>
            <a:r>
              <a:rPr lang="en-US" dirty="0" err="1" smtClean="0"/>
              <a:t>voort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het </a:t>
            </a:r>
            <a:r>
              <a:rPr lang="en-US" dirty="0" err="1" smtClean="0"/>
              <a:t>partijen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private </a:t>
            </a:r>
            <a:r>
              <a:rPr lang="en-US" dirty="0" err="1" smtClean="0"/>
              <a:t>aanbesteding</a:t>
            </a:r>
            <a:r>
              <a:rPr lang="en-US" dirty="0" smtClean="0"/>
              <a:t> in </a:t>
            </a:r>
            <a:r>
              <a:rPr lang="en-US" dirty="0" err="1" smtClean="0"/>
              <a:t>beginsel</a:t>
            </a:r>
            <a:r>
              <a:rPr lang="en-US" dirty="0" smtClean="0"/>
              <a:t> </a:t>
            </a:r>
            <a:r>
              <a:rPr lang="en-US" dirty="0" err="1" smtClean="0"/>
              <a:t>vrijstaat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in de </a:t>
            </a:r>
            <a:r>
              <a:rPr lang="en-US" dirty="0" err="1" smtClean="0"/>
              <a:t>aanbestedingsvoorwaarden</a:t>
            </a:r>
            <a:r>
              <a:rPr lang="en-US" dirty="0" smtClean="0"/>
              <a:t> de </a:t>
            </a:r>
            <a:r>
              <a:rPr lang="en-US" dirty="0" err="1" smtClean="0"/>
              <a:t>toepasselijkheid</a:t>
            </a:r>
            <a:r>
              <a:rPr lang="en-US" dirty="0" smtClean="0"/>
              <a:t> van </a:t>
            </a:r>
            <a:r>
              <a:rPr lang="en-US" dirty="0" err="1" smtClean="0"/>
              <a:t>gelijkheids</a:t>
            </a:r>
            <a:r>
              <a:rPr lang="en-US" dirty="0" smtClean="0"/>
              <a:t>- en </a:t>
            </a:r>
            <a:r>
              <a:rPr lang="en-US" dirty="0" err="1" smtClean="0"/>
              <a:t>transparantiebeginsel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sluiten</a:t>
            </a:r>
            <a:r>
              <a:rPr lang="en-US" dirty="0" smtClean="0"/>
              <a:t> (</a:t>
            </a:r>
            <a:r>
              <a:rPr lang="en-US" dirty="0" err="1" smtClean="0"/>
              <a:t>maar</a:t>
            </a:r>
            <a:r>
              <a:rPr lang="en-US" dirty="0" smtClean="0"/>
              <a:t> </a:t>
            </a:r>
            <a:r>
              <a:rPr lang="en-US" dirty="0" err="1" smtClean="0"/>
              <a:t>beroep</a:t>
            </a:r>
            <a:r>
              <a:rPr lang="en-US" dirty="0" smtClean="0"/>
              <a:t> op </a:t>
            </a:r>
            <a:r>
              <a:rPr lang="en-US" dirty="0" err="1" smtClean="0"/>
              <a:t>dergelijke</a:t>
            </a:r>
            <a:r>
              <a:rPr lang="en-US" dirty="0" smtClean="0"/>
              <a:t> </a:t>
            </a:r>
            <a:r>
              <a:rPr lang="en-US" dirty="0" err="1" smtClean="0"/>
              <a:t>uitsluiting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bijzondere</a:t>
            </a:r>
            <a:r>
              <a:rPr lang="en-US" dirty="0" smtClean="0"/>
              <a:t> </a:t>
            </a:r>
            <a:r>
              <a:rPr lang="en-US" dirty="0" err="1" smtClean="0"/>
              <a:t>omstandigheden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maatstaven</a:t>
            </a:r>
            <a:r>
              <a:rPr lang="en-US" dirty="0" smtClean="0"/>
              <a:t> van </a:t>
            </a:r>
            <a:r>
              <a:rPr lang="en-US" dirty="0" err="1" smtClean="0"/>
              <a:t>redelijkheid</a:t>
            </a:r>
            <a:r>
              <a:rPr lang="en-US" dirty="0" smtClean="0"/>
              <a:t> en </a:t>
            </a:r>
            <a:r>
              <a:rPr lang="en-US" dirty="0" err="1" smtClean="0"/>
              <a:t>billijkheid</a:t>
            </a:r>
            <a:r>
              <a:rPr lang="en-US" dirty="0" smtClean="0"/>
              <a:t> </a:t>
            </a:r>
            <a:r>
              <a:rPr lang="en-US" dirty="0" err="1" smtClean="0"/>
              <a:t>onaanvaardbaar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26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nemen? Nuance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Ben je </a:t>
            </a:r>
            <a:r>
              <a:rPr lang="en-US" dirty="0" err="1" smtClean="0"/>
              <a:t>er</a:t>
            </a:r>
            <a:r>
              <a:rPr lang="en-US" dirty="0" smtClean="0"/>
              <a:t> nu?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Op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private </a:t>
            </a:r>
            <a:r>
              <a:rPr lang="en-US" dirty="0" err="1" smtClean="0"/>
              <a:t>aanbesteding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aanbestedende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r>
              <a:rPr lang="en-US" dirty="0" smtClean="0"/>
              <a:t> de </a:t>
            </a:r>
            <a:r>
              <a:rPr lang="en-US" dirty="0" err="1" smtClean="0"/>
              <a:t>aanbesteding</a:t>
            </a:r>
            <a:r>
              <a:rPr lang="en-US" dirty="0" smtClean="0"/>
              <a:t> </a:t>
            </a:r>
            <a:r>
              <a:rPr lang="en-US" dirty="0" err="1" smtClean="0"/>
              <a:t>intrekken</a:t>
            </a:r>
            <a:r>
              <a:rPr lang="en-US" dirty="0" smtClean="0"/>
              <a:t>. De </a:t>
            </a:r>
            <a:r>
              <a:rPr lang="en-US" dirty="0" err="1" smtClean="0"/>
              <a:t>aanbestedende</a:t>
            </a:r>
            <a:r>
              <a:rPr lang="en-US" dirty="0" smtClean="0"/>
              <a:t> </a:t>
            </a:r>
            <a:r>
              <a:rPr lang="en-US" dirty="0" err="1" smtClean="0"/>
              <a:t>dienst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opnieuw</a:t>
            </a:r>
            <a:r>
              <a:rPr lang="en-US" dirty="0" smtClean="0"/>
              <a:t> de 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besteden</a:t>
            </a:r>
            <a:r>
              <a:rPr lang="en-US" dirty="0" smtClean="0"/>
              <a:t> en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onderhands</a:t>
            </a:r>
            <a:r>
              <a:rPr lang="en-US" dirty="0" smtClean="0"/>
              <a:t> </a:t>
            </a:r>
            <a:r>
              <a:rPr lang="en-US" dirty="0" err="1" smtClean="0"/>
              <a:t>gunnen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Hof Arnhem 23 </a:t>
            </a:r>
            <a:r>
              <a:rPr lang="en-US" dirty="0" err="1" smtClean="0"/>
              <a:t>januari</a:t>
            </a:r>
            <a:r>
              <a:rPr lang="en-US" dirty="0" smtClean="0"/>
              <a:t> 2012, LJN BV 1139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err="1" smtClean="0"/>
              <a:t>Aanbestedingsprocedure</a:t>
            </a:r>
            <a:r>
              <a:rPr lang="en-US" dirty="0" smtClean="0"/>
              <a:t> </a:t>
            </a:r>
            <a:r>
              <a:rPr lang="en-US" dirty="0" err="1" smtClean="0"/>
              <a:t>voldoet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beginselen</a:t>
            </a:r>
            <a:endParaRPr lang="en-US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err="1" smtClean="0"/>
              <a:t>Heraanbesteden</a:t>
            </a:r>
            <a:r>
              <a:rPr lang="en-US" dirty="0" smtClean="0"/>
              <a:t> </a:t>
            </a:r>
            <a:r>
              <a:rPr lang="en-US" dirty="0" err="1" smtClean="0"/>
              <a:t>hoeft</a:t>
            </a:r>
            <a:r>
              <a:rPr lang="en-US" dirty="0" smtClean="0"/>
              <a:t> </a:t>
            </a:r>
            <a:r>
              <a:rPr lang="en-US" dirty="0" err="1" smtClean="0"/>
              <a:t>echter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omdat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wettelijke</a:t>
            </a:r>
            <a:r>
              <a:rPr lang="en-US" dirty="0" smtClean="0"/>
              <a:t> </a:t>
            </a:r>
            <a:r>
              <a:rPr lang="en-US" dirty="0" err="1" smtClean="0"/>
              <a:t>plicht</a:t>
            </a:r>
            <a:r>
              <a:rPr lang="en-US" dirty="0" smtClean="0"/>
              <a:t> rust op </a:t>
            </a:r>
            <a:r>
              <a:rPr lang="en-US" dirty="0" err="1" smtClean="0"/>
              <a:t>aanvragers</a:t>
            </a:r>
            <a:r>
              <a:rPr lang="en-US" dirty="0" smtClean="0"/>
              <a:t> van de </a:t>
            </a:r>
            <a:r>
              <a:rPr lang="en-US" dirty="0" err="1" smtClean="0"/>
              <a:t>offerte</a:t>
            </a:r>
            <a:endParaRPr lang="en-US" dirty="0" smtClean="0"/>
          </a:p>
          <a:p>
            <a:pPr marL="914400" lvl="1" indent="-457200">
              <a:spcBef>
                <a:spcPct val="20000"/>
              </a:spcBef>
              <a:buFont typeface="Arial"/>
              <a:buChar char="•"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27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nemen? Nuance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Ben je </a:t>
            </a:r>
            <a:r>
              <a:rPr lang="en-US" dirty="0" err="1" smtClean="0"/>
              <a:t>er</a:t>
            </a:r>
            <a:r>
              <a:rPr lang="en-US" dirty="0" smtClean="0"/>
              <a:t> nu?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Heraanbesteden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, </a:t>
            </a:r>
            <a:r>
              <a:rPr lang="en-US" dirty="0" err="1" smtClean="0"/>
              <a:t>dooronderhandelen</a:t>
            </a:r>
            <a:r>
              <a:rPr lang="en-US" dirty="0" smtClean="0"/>
              <a:t>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Rb</a:t>
            </a:r>
            <a:r>
              <a:rPr lang="en-US" dirty="0" smtClean="0"/>
              <a:t> Utrecht 21 </a:t>
            </a:r>
            <a:r>
              <a:rPr lang="en-US" dirty="0" err="1" smtClean="0"/>
              <a:t>mei</a:t>
            </a:r>
            <a:r>
              <a:rPr lang="en-US" dirty="0" smtClean="0"/>
              <a:t> 2012 (</a:t>
            </a:r>
            <a:r>
              <a:rPr lang="en-US" dirty="0" err="1" smtClean="0"/>
              <a:t>Lokhorst</a:t>
            </a:r>
            <a:r>
              <a:rPr lang="en-US" dirty="0" smtClean="0"/>
              <a:t> / Liberty)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	</a:t>
            </a:r>
            <a:r>
              <a:rPr lang="en-US" dirty="0" err="1" smtClean="0"/>
              <a:t>Vzr</a:t>
            </a:r>
            <a:r>
              <a:rPr lang="en-US" dirty="0" smtClean="0"/>
              <a:t> </a:t>
            </a:r>
            <a:r>
              <a:rPr lang="en-US" dirty="0" err="1" smtClean="0"/>
              <a:t>oordeelt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is van </a:t>
            </a:r>
            <a:r>
              <a:rPr lang="en-US" dirty="0" err="1" smtClean="0"/>
              <a:t>een</a:t>
            </a:r>
            <a:r>
              <a:rPr lang="en-US" dirty="0" smtClean="0"/>
              <a:t> private </a:t>
            </a:r>
            <a:r>
              <a:rPr lang="en-US" dirty="0" err="1" smtClean="0"/>
              <a:t>aanbesteding</a:t>
            </a:r>
            <a:r>
              <a:rPr lang="en-US" dirty="0" smtClean="0"/>
              <a:t> door </a:t>
            </a:r>
            <a:r>
              <a:rPr lang="en-US" dirty="0" err="1" smtClean="0"/>
              <a:t>projectontwikkelaar</a:t>
            </a:r>
            <a:r>
              <a:rPr lang="en-US" dirty="0" smtClean="0"/>
              <a:t>. De </a:t>
            </a:r>
            <a:r>
              <a:rPr lang="en-US" dirty="0" err="1" smtClean="0"/>
              <a:t>Vrz</a:t>
            </a:r>
            <a:r>
              <a:rPr lang="en-US" dirty="0" smtClean="0"/>
              <a:t> </a:t>
            </a:r>
            <a:r>
              <a:rPr lang="en-US" dirty="0" err="1" smtClean="0"/>
              <a:t>toetst</a:t>
            </a:r>
            <a:r>
              <a:rPr lang="en-US" dirty="0" smtClean="0"/>
              <a:t> </a:t>
            </a:r>
            <a:r>
              <a:rPr lang="en-US" dirty="0" err="1" smtClean="0"/>
              <a:t>vervolgens</a:t>
            </a:r>
            <a:r>
              <a:rPr lang="en-US" dirty="0" smtClean="0"/>
              <a:t> of de </a:t>
            </a:r>
            <a:r>
              <a:rPr lang="en-US" dirty="0" err="1" smtClean="0"/>
              <a:t>ontwikkelaar</a:t>
            </a:r>
            <a:r>
              <a:rPr lang="en-US" dirty="0" smtClean="0"/>
              <a:t> de private </a:t>
            </a:r>
            <a:r>
              <a:rPr lang="en-US" dirty="0" err="1" smtClean="0"/>
              <a:t>aanbesteding</a:t>
            </a:r>
            <a:r>
              <a:rPr lang="en-US" dirty="0" smtClean="0"/>
              <a:t> </a:t>
            </a:r>
            <a:r>
              <a:rPr lang="en-US" dirty="0" err="1" smtClean="0"/>
              <a:t>mocht</a:t>
            </a:r>
            <a:r>
              <a:rPr lang="en-US" dirty="0" smtClean="0"/>
              <a:t> </a:t>
            </a:r>
            <a:r>
              <a:rPr lang="en-US" dirty="0" err="1" smtClean="0"/>
              <a:t>afbreken</a:t>
            </a:r>
            <a:r>
              <a:rPr lang="en-US" dirty="0" smtClean="0"/>
              <a:t> (</a:t>
            </a:r>
            <a:r>
              <a:rPr lang="en-US" dirty="0" err="1" smtClean="0"/>
              <a:t>nadat</a:t>
            </a:r>
            <a:r>
              <a:rPr lang="en-US" dirty="0" smtClean="0"/>
              <a:t> </a:t>
            </a:r>
            <a:r>
              <a:rPr lang="en-US" dirty="0" err="1" smtClean="0"/>
              <a:t>aannemer</a:t>
            </a:r>
            <a:r>
              <a:rPr lang="en-US" dirty="0" smtClean="0"/>
              <a:t> de </a:t>
            </a:r>
            <a:r>
              <a:rPr lang="en-US" dirty="0" err="1" smtClean="0"/>
              <a:t>beste</a:t>
            </a:r>
            <a:r>
              <a:rPr lang="en-US" dirty="0" smtClean="0"/>
              <a:t> </a:t>
            </a:r>
            <a:r>
              <a:rPr lang="en-US" dirty="0" err="1" smtClean="0"/>
              <a:t>inschrijving</a:t>
            </a:r>
            <a:r>
              <a:rPr lang="en-US" dirty="0" smtClean="0"/>
              <a:t> had </a:t>
            </a:r>
            <a:r>
              <a:rPr lang="en-US" dirty="0" err="1" smtClean="0"/>
              <a:t>gedaan</a:t>
            </a:r>
            <a:r>
              <a:rPr lang="en-US" dirty="0" smtClean="0"/>
              <a:t>) en tot </a:t>
            </a:r>
            <a:r>
              <a:rPr lang="en-US" dirty="0" err="1" smtClean="0"/>
              <a:t>heraanbesteding</a:t>
            </a:r>
            <a:r>
              <a:rPr lang="en-US" dirty="0" smtClean="0"/>
              <a:t> /gunning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mocht</a:t>
            </a:r>
            <a:r>
              <a:rPr lang="en-US" dirty="0" smtClean="0"/>
              <a:t> </a:t>
            </a:r>
            <a:r>
              <a:rPr lang="en-US" dirty="0" err="1" smtClean="0"/>
              <a:t>overgaan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	</a:t>
            </a:r>
            <a:r>
              <a:rPr lang="en-US" dirty="0" err="1" smtClean="0"/>
              <a:t>Vzr</a:t>
            </a:r>
            <a:r>
              <a:rPr lang="en-US" dirty="0" smtClean="0"/>
              <a:t> </a:t>
            </a:r>
            <a:r>
              <a:rPr lang="en-US" dirty="0" err="1" smtClean="0"/>
              <a:t>oordeelt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is van </a:t>
            </a:r>
            <a:r>
              <a:rPr lang="en-US" dirty="0" err="1" smtClean="0"/>
              <a:t>wezenlijke</a:t>
            </a:r>
            <a:r>
              <a:rPr lang="en-US" dirty="0" smtClean="0"/>
              <a:t> </a:t>
            </a:r>
            <a:r>
              <a:rPr lang="en-US" dirty="0" err="1" smtClean="0"/>
              <a:t>wijzigingen</a:t>
            </a:r>
            <a:r>
              <a:rPr lang="en-US" dirty="0" smtClean="0"/>
              <a:t> en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ontwikkelaar</a:t>
            </a:r>
            <a:r>
              <a:rPr lang="en-US" dirty="0" smtClean="0"/>
              <a:t> </a:t>
            </a:r>
            <a:r>
              <a:rPr lang="en-US" dirty="0" err="1" smtClean="0"/>
              <a:t>aannemer</a:t>
            </a:r>
            <a:r>
              <a:rPr lang="en-US" dirty="0" smtClean="0"/>
              <a:t> in de </a:t>
            </a:r>
            <a:r>
              <a:rPr lang="en-US" dirty="0" err="1" smtClean="0"/>
              <a:t>gelegenheid</a:t>
            </a:r>
            <a:r>
              <a:rPr lang="en-US" dirty="0" smtClean="0"/>
              <a:t> had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offerte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. </a:t>
            </a:r>
            <a:r>
              <a:rPr lang="en-US" dirty="0" err="1" smtClean="0"/>
              <a:t>Ontwikkelaar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verboden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gunnen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derde</a:t>
            </a:r>
            <a:r>
              <a:rPr lang="en-US" dirty="0" smtClean="0"/>
              <a:t> en </a:t>
            </a:r>
            <a:r>
              <a:rPr lang="en-US" dirty="0" err="1" smtClean="0"/>
              <a:t>geboden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onderhandelen</a:t>
            </a:r>
            <a:r>
              <a:rPr lang="en-US" dirty="0" smtClean="0"/>
              <a:t> met </a:t>
            </a:r>
            <a:r>
              <a:rPr lang="en-US" dirty="0" err="1" smtClean="0"/>
              <a:t>aannemer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28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nemen? Nuance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Economische</a:t>
            </a:r>
            <a:r>
              <a:rPr lang="en-US" dirty="0" smtClean="0"/>
              <a:t> </a:t>
            </a:r>
            <a:r>
              <a:rPr lang="en-US" dirty="0" err="1" smtClean="0"/>
              <a:t>machtspositie</a:t>
            </a: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Rb</a:t>
            </a:r>
            <a:r>
              <a:rPr lang="en-US" dirty="0" smtClean="0"/>
              <a:t> Arnhem (</a:t>
            </a:r>
            <a:r>
              <a:rPr lang="en-US" dirty="0" err="1" smtClean="0"/>
              <a:t>vrz</a:t>
            </a:r>
            <a:r>
              <a:rPr lang="en-US" dirty="0" smtClean="0"/>
              <a:t>) 12 </a:t>
            </a:r>
            <a:r>
              <a:rPr lang="en-US" dirty="0" err="1" smtClean="0"/>
              <a:t>december</a:t>
            </a:r>
            <a:r>
              <a:rPr lang="en-US" dirty="0" smtClean="0"/>
              <a:t> 2012, LJN BY8223: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“ </a:t>
            </a:r>
            <a:r>
              <a:rPr lang="en-US" dirty="0" err="1" smtClean="0"/>
              <a:t>Daarnaast</a:t>
            </a:r>
            <a:r>
              <a:rPr lang="en-US" dirty="0" smtClean="0"/>
              <a:t> is van </a:t>
            </a:r>
            <a:r>
              <a:rPr lang="en-US" dirty="0" err="1" smtClean="0"/>
              <a:t>belang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VGZ 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vanwege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economische</a:t>
            </a:r>
            <a:r>
              <a:rPr lang="en-US" dirty="0" smtClean="0"/>
              <a:t> </a:t>
            </a:r>
            <a:r>
              <a:rPr lang="en-US" dirty="0" err="1" smtClean="0"/>
              <a:t>machtspositie</a:t>
            </a:r>
            <a:r>
              <a:rPr lang="en-US" dirty="0" smtClean="0"/>
              <a:t> in de </a:t>
            </a:r>
            <a:r>
              <a:rPr lang="en-US" dirty="0" err="1" smtClean="0"/>
              <a:t>regio</a:t>
            </a:r>
            <a:r>
              <a:rPr lang="en-US" dirty="0" smtClean="0"/>
              <a:t> Nijmegen </a:t>
            </a:r>
            <a:r>
              <a:rPr lang="en-US" dirty="0" err="1" smtClean="0"/>
              <a:t>gehouden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verifieerbaar</a:t>
            </a:r>
            <a:r>
              <a:rPr lang="en-US" dirty="0" smtClean="0"/>
              <a:t>, </a:t>
            </a:r>
            <a:r>
              <a:rPr lang="en-US" dirty="0" err="1" smtClean="0"/>
              <a:t>transparant</a:t>
            </a:r>
            <a:r>
              <a:rPr lang="en-US" dirty="0" smtClean="0"/>
              <a:t> en non-</a:t>
            </a:r>
            <a:r>
              <a:rPr lang="en-US" dirty="0" err="1" smtClean="0"/>
              <a:t>discriminatoir</a:t>
            </a:r>
            <a:r>
              <a:rPr lang="en-US" dirty="0" smtClean="0"/>
              <a:t> </a:t>
            </a:r>
            <a:r>
              <a:rPr lang="en-US" dirty="0" err="1" smtClean="0"/>
              <a:t>contracteerbeleid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hanteren</a:t>
            </a:r>
            <a:r>
              <a:rPr lang="en-US" dirty="0" smtClean="0"/>
              <a:t> en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VGZ </a:t>
            </a:r>
            <a:r>
              <a:rPr lang="en-US" dirty="0" err="1" smtClean="0"/>
              <a:t>zware</a:t>
            </a:r>
            <a:r>
              <a:rPr lang="en-US" dirty="0" smtClean="0"/>
              <a:t> </a:t>
            </a:r>
            <a:r>
              <a:rPr lang="en-US" dirty="0" err="1" smtClean="0"/>
              <a:t>eisen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r>
              <a:rPr lang="en-US" dirty="0" smtClean="0"/>
              <a:t> </a:t>
            </a:r>
            <a:r>
              <a:rPr lang="en-US" dirty="0" err="1" smtClean="0"/>
              <a:t>mogen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ten </a:t>
            </a:r>
            <a:r>
              <a:rPr lang="en-US" dirty="0" err="1" smtClean="0"/>
              <a:t>aanzien</a:t>
            </a:r>
            <a:r>
              <a:rPr lang="en-US" dirty="0" smtClean="0"/>
              <a:t> van de </a:t>
            </a:r>
            <a:r>
              <a:rPr lang="en-US" dirty="0" err="1" smtClean="0"/>
              <a:t>zorgvuldigheid</a:t>
            </a:r>
            <a:r>
              <a:rPr lang="en-US" dirty="0" smtClean="0"/>
              <a:t> die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totstandkoming</a:t>
            </a:r>
            <a:r>
              <a:rPr lang="en-US" dirty="0" smtClean="0"/>
              <a:t> van </a:t>
            </a:r>
            <a:r>
              <a:rPr lang="en-US" dirty="0" err="1" smtClean="0"/>
              <a:t>contracten</a:t>
            </a:r>
            <a:r>
              <a:rPr lang="en-US" dirty="0" smtClean="0"/>
              <a:t> in </a:t>
            </a:r>
            <a:r>
              <a:rPr lang="en-US" dirty="0" err="1" smtClean="0"/>
              <a:t>acht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nemen</a:t>
            </a:r>
            <a:r>
              <a:rPr lang="en-US" dirty="0" smtClean="0"/>
              <a:t>, nu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onderneming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EMP in </a:t>
            </a:r>
            <a:r>
              <a:rPr lang="en-US" dirty="0" err="1" smtClean="0"/>
              <a:t>staat</a:t>
            </a:r>
            <a:r>
              <a:rPr lang="en-US" dirty="0" smtClean="0"/>
              <a:t> is </a:t>
            </a:r>
            <a:r>
              <a:rPr lang="en-US" dirty="0" err="1" smtClean="0"/>
              <a:t>zich</a:t>
            </a:r>
            <a:r>
              <a:rPr lang="en-US" dirty="0" smtClean="0"/>
              <a:t> in </a:t>
            </a:r>
            <a:r>
              <a:rPr lang="en-US" dirty="0" err="1" smtClean="0"/>
              <a:t>belangrijke</a:t>
            </a:r>
            <a:r>
              <a:rPr lang="en-US" dirty="0" smtClean="0"/>
              <a:t> mate </a:t>
            </a:r>
            <a:r>
              <a:rPr lang="en-US" dirty="0" err="1" smtClean="0"/>
              <a:t>onafhankelijk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gedragen</a:t>
            </a:r>
            <a:r>
              <a:rPr lang="en-US" dirty="0" smtClean="0"/>
              <a:t> ten </a:t>
            </a:r>
            <a:r>
              <a:rPr lang="en-US" dirty="0" err="1" smtClean="0"/>
              <a:t>opzichte</a:t>
            </a:r>
            <a:r>
              <a:rPr lang="en-US" dirty="0" smtClean="0"/>
              <a:t> van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concurrenten</a:t>
            </a:r>
            <a:r>
              <a:rPr lang="en-US" dirty="0" smtClean="0"/>
              <a:t>, </a:t>
            </a:r>
            <a:r>
              <a:rPr lang="en-US" dirty="0" err="1" smtClean="0"/>
              <a:t>leveranciers</a:t>
            </a:r>
            <a:r>
              <a:rPr lang="en-US" dirty="0" smtClean="0"/>
              <a:t> en </a:t>
            </a:r>
            <a:r>
              <a:rPr lang="en-US" dirty="0" err="1" smtClean="0"/>
              <a:t>afnemers</a:t>
            </a:r>
            <a:r>
              <a:rPr lang="en-US" dirty="0" smtClean="0"/>
              <a:t> of </a:t>
            </a:r>
            <a:r>
              <a:rPr lang="en-US" dirty="0" err="1" smtClean="0"/>
              <a:t>eindgebruikers</a:t>
            </a:r>
            <a:r>
              <a:rPr lang="en-US" dirty="0" smtClean="0"/>
              <a:t>. VGZ heeft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hiertoe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verbonden</a:t>
            </a:r>
            <a:r>
              <a:rPr lang="en-US" dirty="0" smtClean="0"/>
              <a:t> in de </a:t>
            </a:r>
            <a:r>
              <a:rPr lang="en-US" dirty="0" err="1" smtClean="0"/>
              <a:t>mandaat</a:t>
            </a:r>
            <a:r>
              <a:rPr lang="en-US" dirty="0" smtClean="0"/>
              <a:t> en </a:t>
            </a:r>
            <a:r>
              <a:rPr lang="en-US" dirty="0" err="1" smtClean="0"/>
              <a:t>volmachtsovereenkomst</a:t>
            </a:r>
            <a:r>
              <a:rPr lang="en-US" dirty="0" smtClean="0"/>
              <a:t>. “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Machtspositie</a:t>
            </a:r>
            <a:r>
              <a:rPr lang="en-US" dirty="0" smtClean="0"/>
              <a:t>: </a:t>
            </a:r>
            <a:r>
              <a:rPr lang="en-US" dirty="0" err="1" smtClean="0"/>
              <a:t>aangenomen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marktaandeel</a:t>
            </a:r>
            <a:r>
              <a:rPr lang="en-US" dirty="0" smtClean="0"/>
              <a:t> van 50% of </a:t>
            </a:r>
            <a:r>
              <a:rPr lang="en-US" dirty="0" err="1" smtClean="0"/>
              <a:t>meer</a:t>
            </a:r>
            <a:r>
              <a:rPr lang="en-US" dirty="0" smtClean="0"/>
              <a:t>. </a:t>
            </a:r>
            <a:r>
              <a:rPr lang="en-US" dirty="0" err="1" smtClean="0"/>
              <a:t>Weerlegbaar</a:t>
            </a:r>
            <a:r>
              <a:rPr lang="en-US" dirty="0" smtClean="0"/>
              <a:t> </a:t>
            </a:r>
            <a:r>
              <a:rPr lang="en-US" dirty="0" err="1" smtClean="0"/>
              <a:t>vermoeden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Relevant: </a:t>
            </a:r>
            <a:r>
              <a:rPr lang="en-US" dirty="0" err="1" smtClean="0"/>
              <a:t>marktaandelen</a:t>
            </a:r>
            <a:r>
              <a:rPr lang="en-US" dirty="0" smtClean="0"/>
              <a:t> </a:t>
            </a:r>
            <a:r>
              <a:rPr lang="en-US" dirty="0" err="1" smtClean="0"/>
              <a:t>tov</a:t>
            </a:r>
            <a:r>
              <a:rPr lang="en-US" dirty="0" smtClean="0"/>
              <a:t> </a:t>
            </a:r>
            <a:r>
              <a:rPr lang="en-US" dirty="0" err="1" smtClean="0"/>
              <a:t>concurrenten</a:t>
            </a:r>
            <a:r>
              <a:rPr lang="en-US" dirty="0" smtClean="0"/>
              <a:t>, </a:t>
            </a:r>
            <a:r>
              <a:rPr lang="en-US" dirty="0" err="1" smtClean="0"/>
              <a:t>schaalgrootte</a:t>
            </a:r>
            <a:r>
              <a:rPr lang="en-US" dirty="0" smtClean="0"/>
              <a:t>, </a:t>
            </a:r>
            <a:r>
              <a:rPr lang="en-US" dirty="0" err="1" smtClean="0"/>
              <a:t>toetreding</a:t>
            </a:r>
            <a:r>
              <a:rPr lang="en-US" dirty="0" smtClean="0"/>
              <a:t>, </a:t>
            </a:r>
            <a:r>
              <a:rPr lang="en-US" dirty="0" err="1" smtClean="0"/>
              <a:t>barrieres</a:t>
            </a:r>
            <a:r>
              <a:rPr lang="en-US" dirty="0" smtClean="0"/>
              <a:t>, </a:t>
            </a:r>
            <a:r>
              <a:rPr lang="en-US" dirty="0" err="1" smtClean="0"/>
              <a:t>essentiele</a:t>
            </a:r>
            <a:r>
              <a:rPr lang="en-US" dirty="0" smtClean="0"/>
              <a:t> </a:t>
            </a:r>
            <a:r>
              <a:rPr lang="en-US" dirty="0" err="1" smtClean="0"/>
              <a:t>faciliteiten</a:t>
            </a:r>
            <a:r>
              <a:rPr lang="en-US" dirty="0" smtClean="0"/>
              <a:t>, </a:t>
            </a:r>
            <a:r>
              <a:rPr lang="en-US" dirty="0" err="1" smtClean="0"/>
              <a:t>technologische</a:t>
            </a:r>
            <a:r>
              <a:rPr lang="en-US" dirty="0" smtClean="0"/>
              <a:t> </a:t>
            </a:r>
            <a:r>
              <a:rPr lang="en-US" dirty="0" err="1" smtClean="0"/>
              <a:t>voorsprong</a:t>
            </a: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29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algn="l"/>
            <a:r>
              <a:rPr lang="nl-NL" sz="3200" b="1" dirty="0" smtClean="0">
                <a:solidFill>
                  <a:srgbClr val="C00000"/>
                </a:solidFill>
              </a:rPr>
              <a:t>II. Toch beginselen in acht nemen? Nuance 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539552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Economische</a:t>
            </a:r>
            <a:r>
              <a:rPr lang="en-US" dirty="0" smtClean="0"/>
              <a:t> </a:t>
            </a:r>
            <a:r>
              <a:rPr lang="en-US" dirty="0" err="1" smtClean="0"/>
              <a:t>machtspositie</a:t>
            </a: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ACM over </a:t>
            </a:r>
            <a:r>
              <a:rPr lang="en-US" dirty="0" err="1" smtClean="0"/>
              <a:t>zorgverzekeraars</a:t>
            </a:r>
            <a:r>
              <a:rPr lang="en-US" dirty="0" smtClean="0"/>
              <a:t>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	“In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traditionele</a:t>
            </a:r>
            <a:r>
              <a:rPr lang="en-US" dirty="0" smtClean="0"/>
              <a:t> </a:t>
            </a:r>
            <a:r>
              <a:rPr lang="en-US" dirty="0" err="1" smtClean="0"/>
              <a:t>kernwerkgebied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zorgverzekeraar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beschikken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groot</a:t>
            </a:r>
            <a:r>
              <a:rPr lang="en-US" dirty="0" smtClean="0"/>
              <a:t> </a:t>
            </a:r>
            <a:r>
              <a:rPr lang="en-US" dirty="0" err="1" smtClean="0"/>
              <a:t>marktaandeel</a:t>
            </a:r>
            <a:r>
              <a:rPr lang="en-US" dirty="0" smtClean="0"/>
              <a:t> (in </a:t>
            </a:r>
            <a:r>
              <a:rPr lang="en-US" dirty="0" err="1" smtClean="0"/>
              <a:t>vele</a:t>
            </a:r>
            <a:r>
              <a:rPr lang="en-US" dirty="0" smtClean="0"/>
              <a:t> </a:t>
            </a:r>
            <a:r>
              <a:rPr lang="en-US" dirty="0" err="1" smtClean="0"/>
              <a:t>gevallen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hoger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70%) en </a:t>
            </a:r>
            <a:r>
              <a:rPr lang="en-US" dirty="0" err="1" smtClean="0"/>
              <a:t>daarmee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positie</a:t>
            </a:r>
            <a:r>
              <a:rPr lang="en-US" dirty="0" smtClean="0"/>
              <a:t> op de </a:t>
            </a:r>
            <a:r>
              <a:rPr lang="en-US" dirty="0" err="1" smtClean="0"/>
              <a:t>markt(en</a:t>
            </a:r>
            <a:r>
              <a:rPr lang="en-US" dirty="0" smtClean="0"/>
              <a:t>)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inkoop</a:t>
            </a:r>
            <a:r>
              <a:rPr lang="en-US" dirty="0" smtClean="0"/>
              <a:t> van </a:t>
            </a:r>
            <a:r>
              <a:rPr lang="en-US" dirty="0" err="1" smtClean="0"/>
              <a:t>zorg</a:t>
            </a:r>
            <a:r>
              <a:rPr lang="en-US" dirty="0" smtClean="0"/>
              <a:t>.”  </a:t>
            </a:r>
            <a:br>
              <a:rPr lang="en-US" dirty="0" smtClean="0"/>
            </a:b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	“ Op het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gezicht</a:t>
            </a:r>
            <a:r>
              <a:rPr lang="en-US" dirty="0" smtClean="0"/>
              <a:t> is … </a:t>
            </a:r>
            <a:r>
              <a:rPr lang="en-US" dirty="0" err="1" smtClean="0"/>
              <a:t>aannemelijk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gevallen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van </a:t>
            </a:r>
            <a:r>
              <a:rPr lang="en-US" dirty="0" err="1" smtClean="0"/>
              <a:t>inkoopmacht</a:t>
            </a:r>
            <a:r>
              <a:rPr lang="en-US" dirty="0" smtClean="0"/>
              <a:t>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echter</a:t>
            </a:r>
            <a:r>
              <a:rPr lang="en-US" dirty="0" smtClean="0"/>
              <a:t> </a:t>
            </a:r>
            <a:r>
              <a:rPr lang="en-US" dirty="0" err="1" smtClean="0"/>
              <a:t>slechts</a:t>
            </a:r>
            <a:r>
              <a:rPr lang="en-US" dirty="0" smtClean="0"/>
              <a:t> per concrete casus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vastgesteld</a:t>
            </a:r>
            <a:r>
              <a:rPr lang="en-US" dirty="0" smtClean="0"/>
              <a:t> of </a:t>
            </a:r>
            <a:r>
              <a:rPr lang="en-US" dirty="0" err="1" smtClean="0"/>
              <a:t>daadwerkelijk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is van </a:t>
            </a:r>
            <a:r>
              <a:rPr lang="en-US" dirty="0" err="1" smtClean="0"/>
              <a:t>een</a:t>
            </a:r>
            <a:r>
              <a:rPr lang="en-US" dirty="0" smtClean="0"/>
              <a:t> EMP op de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inkoopmarkten</a:t>
            </a:r>
            <a:r>
              <a:rPr lang="en-US" dirty="0" smtClean="0"/>
              <a:t>.”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err="1" smtClean="0"/>
              <a:t>Toepasselijke</a:t>
            </a:r>
            <a:r>
              <a:rPr lang="en-US" dirty="0" smtClean="0"/>
              <a:t> criteria </a:t>
            </a:r>
            <a:r>
              <a:rPr lang="en-US" dirty="0" err="1" smtClean="0"/>
              <a:t>bij</a:t>
            </a:r>
            <a:r>
              <a:rPr lang="en-US" dirty="0" smtClean="0"/>
              <a:t> EMP: </a:t>
            </a:r>
            <a:r>
              <a:rPr lang="en-US" dirty="0" err="1" smtClean="0"/>
              <a:t>transparant</a:t>
            </a:r>
            <a:r>
              <a:rPr lang="en-US" dirty="0" smtClean="0"/>
              <a:t>, </a:t>
            </a:r>
            <a:r>
              <a:rPr lang="en-US" dirty="0" err="1" smtClean="0"/>
              <a:t>verifieerbaar</a:t>
            </a:r>
            <a:r>
              <a:rPr lang="en-US" dirty="0" smtClean="0"/>
              <a:t>, non-</a:t>
            </a:r>
            <a:r>
              <a:rPr lang="en-US" dirty="0" err="1" smtClean="0"/>
              <a:t>discriminatoir</a:t>
            </a:r>
            <a:r>
              <a:rPr lang="en-US" dirty="0" smtClean="0"/>
              <a:t>. 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EMP </a:t>
            </a:r>
            <a:r>
              <a:rPr lang="en-US" dirty="0" err="1" smtClean="0"/>
              <a:t>levert</a:t>
            </a:r>
            <a:r>
              <a:rPr lang="en-US" dirty="0" smtClean="0"/>
              <a:t> </a:t>
            </a:r>
            <a:r>
              <a:rPr lang="en-US" dirty="0" err="1" smtClean="0"/>
              <a:t>weigering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onderhandelen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meteen</a:t>
            </a:r>
            <a:r>
              <a:rPr lang="en-US" dirty="0" smtClean="0"/>
              <a:t> </a:t>
            </a:r>
            <a:r>
              <a:rPr lang="en-US" dirty="0" err="1" smtClean="0"/>
              <a:t>misbruik</a:t>
            </a:r>
            <a:r>
              <a:rPr lang="en-US" dirty="0" smtClean="0"/>
              <a:t> op van EMP.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liggen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afdwingen</a:t>
            </a:r>
            <a:r>
              <a:rPr lang="en-US" dirty="0" smtClean="0"/>
              <a:t> van </a:t>
            </a:r>
            <a:r>
              <a:rPr lang="en-US" dirty="0" err="1" smtClean="0"/>
              <a:t>exclusiviteit</a:t>
            </a:r>
            <a:r>
              <a:rPr lang="en-US" dirty="0" smtClean="0"/>
              <a:t> of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opleggen</a:t>
            </a:r>
            <a:r>
              <a:rPr lang="en-US" dirty="0" smtClean="0"/>
              <a:t> van </a:t>
            </a:r>
            <a:r>
              <a:rPr lang="en-US" dirty="0" err="1" smtClean="0"/>
              <a:t>onredelijke</a:t>
            </a:r>
            <a:r>
              <a:rPr lang="en-US" dirty="0" smtClean="0"/>
              <a:t> </a:t>
            </a:r>
            <a:r>
              <a:rPr lang="en-US" dirty="0" err="1" smtClean="0"/>
              <a:t>handelsvoorwaarden</a:t>
            </a:r>
            <a:r>
              <a:rPr lang="en-US" dirty="0" smtClean="0"/>
              <a:t>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lvl="1">
              <a:spcBef>
                <a:spcPct val="20000"/>
              </a:spcBef>
              <a:defRPr/>
            </a:pPr>
            <a:endParaRPr lang="en-US" sz="24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4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Kaders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inkoop</a:t>
            </a:r>
            <a:r>
              <a:rPr lang="en-GB" sz="3200" b="1" dirty="0" smtClean="0">
                <a:solidFill>
                  <a:srgbClr val="C00000"/>
                </a:solidFill>
              </a:rPr>
              <a:t> en </a:t>
            </a:r>
            <a:r>
              <a:rPr lang="en-GB" sz="3200" b="1" dirty="0" err="1" smtClean="0">
                <a:solidFill>
                  <a:srgbClr val="C00000"/>
                </a:solidFill>
              </a:rPr>
              <a:t>contractering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Context (</a:t>
            </a:r>
            <a:r>
              <a:rPr lang="en-US" sz="2400" dirty="0" err="1" smtClean="0">
                <a:solidFill>
                  <a:prstClr val="black"/>
                </a:solidFill>
              </a:rPr>
              <a:t>maatschappelijke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sociale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juridische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economische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D</a:t>
            </a:r>
            <a:r>
              <a:rPr lang="en-GB" sz="2400" dirty="0" err="1" smtClean="0">
                <a:solidFill>
                  <a:prstClr val="black"/>
                </a:solidFill>
              </a:rPr>
              <a:t>oel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van </a:t>
            </a:r>
            <a:r>
              <a:rPr lang="en-GB" sz="2400" dirty="0" err="1" smtClean="0">
                <a:solidFill>
                  <a:prstClr val="black"/>
                </a:solidFill>
              </a:rPr>
              <a:t>contractering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D</a:t>
            </a:r>
            <a:r>
              <a:rPr lang="en-GB" sz="2400" dirty="0" err="1" smtClean="0">
                <a:solidFill>
                  <a:prstClr val="black"/>
                </a:solidFill>
              </a:rPr>
              <a:t>e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theorie</a:t>
            </a:r>
            <a:r>
              <a:rPr lang="en-GB" sz="2400" dirty="0" smtClean="0">
                <a:solidFill>
                  <a:prstClr val="black"/>
                </a:solidFill>
              </a:rPr>
              <a:t> &amp; </a:t>
            </a:r>
            <a:r>
              <a:rPr lang="en-GB" sz="2400" dirty="0" err="1" smtClean="0">
                <a:solidFill>
                  <a:prstClr val="black"/>
                </a:solidFill>
              </a:rPr>
              <a:t>praktijk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GB" sz="2400" dirty="0" err="1" smtClean="0">
                <a:solidFill>
                  <a:prstClr val="black"/>
                </a:solidFill>
              </a:rPr>
              <a:t>Ontwikkeling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rol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zorgverzekeraars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Hoe </a:t>
            </a:r>
            <a:r>
              <a:rPr lang="en-GB" sz="2400" dirty="0" err="1">
                <a:solidFill>
                  <a:prstClr val="black"/>
                </a:solidFill>
              </a:rPr>
              <a:t>gaat</a:t>
            </a:r>
            <a:r>
              <a:rPr lang="en-GB" sz="2400" dirty="0">
                <a:solidFill>
                  <a:prstClr val="black"/>
                </a:solidFill>
              </a:rPr>
              <a:t> u </a:t>
            </a:r>
            <a:r>
              <a:rPr lang="en-GB" sz="2400" dirty="0" err="1">
                <a:solidFill>
                  <a:prstClr val="black"/>
                </a:solidFill>
              </a:rPr>
              <a:t>ermee</a:t>
            </a:r>
            <a:r>
              <a:rPr lang="en-GB" sz="2400" dirty="0">
                <a:solidFill>
                  <a:prstClr val="black"/>
                </a:solidFill>
              </a:rPr>
              <a:t> om?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nl-NL" sz="2400" dirty="0" smtClean="0">
                <a:solidFill>
                  <a:prstClr val="black"/>
                </a:solidFill>
              </a:rPr>
              <a:t>	</a:t>
            </a:r>
            <a:endParaRPr lang="nl-NL" sz="24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3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33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30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nl-NL" sz="3200" b="1" dirty="0" smtClean="0">
                <a:solidFill>
                  <a:srgbClr val="C00000"/>
                </a:solidFill>
              </a:rPr>
              <a:t>Pijlers Nutricia I en II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endParaRPr lang="en-US" sz="2400" dirty="0"/>
          </a:p>
          <a:p>
            <a:pPr marL="457200" lvl="0" indent="-457200">
              <a:spcBef>
                <a:spcPct val="20000"/>
              </a:spcBef>
              <a:buAutoNum type="arabicPeriod"/>
            </a:pPr>
            <a:r>
              <a:rPr lang="nl-NL" sz="2400" dirty="0" smtClean="0"/>
              <a:t>Is preferentiebeleid m.b.t. vergoede dieetproducten in zorg-inkoopcontracten tussen verzekeraar en </a:t>
            </a:r>
            <a:r>
              <a:rPr lang="nl-NL" sz="2400" dirty="0" err="1" smtClean="0"/>
              <a:t>afleveraar</a:t>
            </a:r>
            <a:r>
              <a:rPr lang="nl-NL" sz="2400" dirty="0" smtClean="0"/>
              <a:t> onrechtmatig jegens patiënten en diëtisten?  Ja. Keuzevrijheid zorgconsument mag niet zomaar (feitelijk) beperkt worden. </a:t>
            </a:r>
          </a:p>
          <a:p>
            <a:pPr marL="457200" lvl="0" indent="-457200">
              <a:spcBef>
                <a:spcPct val="20000"/>
              </a:spcBef>
              <a:buAutoNum type="arabicPeriod"/>
            </a:pPr>
            <a:r>
              <a:rPr lang="nl-NL" sz="2400" dirty="0" smtClean="0"/>
              <a:t>De beperking tot aflevering tot 25% drinkvoedingen buiten het voorkeursproduct om dreigt de aanspraken van de verzekerde te beperken.</a:t>
            </a:r>
          </a:p>
          <a:p>
            <a:pPr marL="457200" lvl="0" indent="-457200">
              <a:spcBef>
                <a:spcPct val="20000"/>
              </a:spcBef>
              <a:buAutoNum type="arabicPeriod"/>
            </a:pPr>
            <a:r>
              <a:rPr lang="nl-NL" sz="2400" dirty="0" smtClean="0"/>
              <a:t>Verplichting aanhouden percentages is ‘onrechtmatig’; idem voor verplichting op te leggen merkongebonden voor te schrijven, althans te motiveren. </a:t>
            </a:r>
          </a:p>
          <a:p>
            <a:pPr marL="342900" lvl="0" indent="-342900">
              <a:spcBef>
                <a:spcPct val="20000"/>
              </a:spcBef>
            </a:pPr>
            <a:endParaRPr lang="nl-NL" sz="2400" b="1" dirty="0" smtClean="0"/>
          </a:p>
        </p:txBody>
      </p:sp>
      <p:pic>
        <p:nvPicPr>
          <p:cNvPr id="16" name="Picture 2" descr="http://infordataconsulting.com/wp-content/uploads/2010/11/3-pilla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0964" y="44625"/>
            <a:ext cx="314553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31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nl-NL" sz="3200" b="1" dirty="0" smtClean="0">
                <a:solidFill>
                  <a:srgbClr val="C00000"/>
                </a:solidFill>
              </a:rPr>
              <a:t>Pijlers </a:t>
            </a:r>
            <a:r>
              <a:rPr lang="nl-NL" sz="3200" b="1" dirty="0" err="1" smtClean="0">
                <a:solidFill>
                  <a:srgbClr val="C00000"/>
                </a:solidFill>
              </a:rPr>
              <a:t>Nutricia</a:t>
            </a:r>
            <a:r>
              <a:rPr lang="nl-NL" sz="3200" b="1" dirty="0" smtClean="0">
                <a:solidFill>
                  <a:srgbClr val="C00000"/>
                </a:solidFill>
              </a:rPr>
              <a:t> I, II en III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nl-NL" sz="2400" dirty="0" smtClean="0"/>
              <a:t>Ten aanzien van </a:t>
            </a:r>
            <a:r>
              <a:rPr lang="nl-NL" sz="2400" dirty="0" err="1" smtClean="0"/>
              <a:t>Nutricia</a:t>
            </a:r>
            <a:endParaRPr lang="nl-NL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sz="2400" dirty="0" smtClean="0"/>
              <a:t>Ontbreken relativiteit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sz="2400" dirty="0" smtClean="0"/>
              <a:t>Vaststelling vergoedingen van drinkvoedingen buiten het preferentiebeleid zijn willekeurig jegens fabrikant (lijst 1B); enkel bedoeld ter adressering ‘vluchtgedrag’. Vergoedingen zijn thans alleen gebaseerd op ontmoediging van aflevering ( = willekeurig).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sz="2400" dirty="0" smtClean="0"/>
              <a:t>Maatschappelijke zorgvuldigheid; onthouden maken afspraken onder omstandigheden als dat schade veroorzakend is jegens derde (lees </a:t>
            </a:r>
            <a:r>
              <a:rPr lang="nl-NL" sz="2400" dirty="0" err="1" smtClean="0"/>
              <a:t>Nutricia</a:t>
            </a:r>
            <a:r>
              <a:rPr lang="nl-NL" sz="2400" dirty="0" smtClean="0"/>
              <a:t>). 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endParaRPr lang="nl-NL" sz="2400" dirty="0" smtClean="0"/>
          </a:p>
          <a:p>
            <a:pPr marL="342900" lvl="0" indent="-342900">
              <a:spcBef>
                <a:spcPct val="20000"/>
              </a:spcBef>
            </a:pPr>
            <a:endParaRPr lang="nl-NL" sz="2400" b="1" dirty="0" smtClean="0"/>
          </a:p>
        </p:txBody>
      </p:sp>
      <p:pic>
        <p:nvPicPr>
          <p:cNvPr id="16" name="Picture 2" descr="http://infordataconsulting.com/wp-content/uploads/2010/11/3-pilla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0964" y="44625"/>
            <a:ext cx="314553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237312"/>
            <a:ext cx="467544" cy="764282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32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nl-NL" sz="3200" b="1" dirty="0" smtClean="0">
                <a:solidFill>
                  <a:srgbClr val="C00000"/>
                </a:solidFill>
              </a:rPr>
              <a:t>Pijlers </a:t>
            </a:r>
            <a:r>
              <a:rPr lang="nl-NL" sz="3200" b="1" dirty="0" err="1" smtClean="0">
                <a:solidFill>
                  <a:srgbClr val="C00000"/>
                </a:solidFill>
              </a:rPr>
              <a:t>Nutricia</a:t>
            </a:r>
            <a:r>
              <a:rPr lang="nl-NL" sz="3200" b="1" dirty="0" smtClean="0">
                <a:solidFill>
                  <a:srgbClr val="C00000"/>
                </a:solidFill>
              </a:rPr>
              <a:t> I, II en III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nl-NL" sz="2400" dirty="0" smtClean="0"/>
              <a:t>Ten aanzien van </a:t>
            </a:r>
            <a:r>
              <a:rPr lang="nl-NL" sz="2400" dirty="0" err="1" smtClean="0"/>
              <a:t>Nutricia</a:t>
            </a:r>
            <a:endParaRPr lang="nl-NL" sz="2400" dirty="0" smtClean="0"/>
          </a:p>
          <a:p>
            <a:pPr marL="457200" indent="-457200">
              <a:spcBef>
                <a:spcPct val="20000"/>
              </a:spcBef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endParaRPr lang="nl-NL" sz="2400" dirty="0" smtClean="0"/>
          </a:p>
          <a:p>
            <a:pPr marL="342900" lvl="0" indent="-342900">
              <a:spcBef>
                <a:spcPct val="20000"/>
              </a:spcBef>
            </a:pPr>
            <a:endParaRPr lang="nl-NL" sz="2400" b="1" dirty="0" smtClean="0"/>
          </a:p>
        </p:txBody>
      </p:sp>
      <p:pic>
        <p:nvPicPr>
          <p:cNvPr id="16" name="Picture 2" descr="http://infordataconsulting.com/wp-content/uploads/2010/11/3-pilla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0964" y="44625"/>
            <a:ext cx="3145532" cy="1656184"/>
          </a:xfrm>
          <a:prstGeom prst="rect">
            <a:avLst/>
          </a:prstGeom>
          <a:noFill/>
        </p:spPr>
      </p:pic>
      <p:sp>
        <p:nvSpPr>
          <p:cNvPr id="12" name="Rechthoek 11"/>
          <p:cNvSpPr/>
          <p:nvPr/>
        </p:nvSpPr>
        <p:spPr>
          <a:xfrm>
            <a:off x="609600" y="1752600"/>
            <a:ext cx="59436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dirty="0" smtClean="0"/>
              <a:t>Objectief model ten grondslag leggen; geen appels met peren vergelijken (</a:t>
            </a:r>
            <a:r>
              <a:rPr lang="nl-NL" dirty="0" err="1" smtClean="0"/>
              <a:t>Nutricia</a:t>
            </a:r>
            <a:r>
              <a:rPr lang="nl-NL" dirty="0" smtClean="0"/>
              <a:t> II)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dirty="0" smtClean="0"/>
              <a:t>Het staat de zorgverzekeraar in beginsel vrij die vergoedingen te bepalen en met afleveraars overeen te komen, mits dat niet gebeurd op een wijze die onrechtmatig is jegens de fabrikant (</a:t>
            </a:r>
            <a:r>
              <a:rPr lang="nl-NL" dirty="0" err="1" smtClean="0"/>
              <a:t>Nutricia</a:t>
            </a:r>
            <a:r>
              <a:rPr lang="nl-NL" dirty="0" smtClean="0"/>
              <a:t> II).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lang="nl-NL" dirty="0" smtClean="0"/>
              <a:t>Hoger beroep: alle grieven van VGZ verworpen om reden genoemd.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nl-NL" sz="3200" b="1" noProof="0" dirty="0" smtClean="0">
                <a:solidFill>
                  <a:srgbClr val="C00000"/>
                </a:solidFill>
              </a:rPr>
              <a:t>Dus…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nl-NL" sz="2400" dirty="0" smtClean="0"/>
              <a:t>Is inkoopbeleid van zorgverzekeraar gericht op een zorgcontract met een leverancier rechtmatig?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 smtClean="0"/>
              <a:t>In lijn met contouren selectieve inkoop, t.w. het tegengaan van concentratie en bevorderen van kwaliteit?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 smtClean="0"/>
              <a:t>Monopolisering?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 sz="2400" dirty="0"/>
          </a:p>
          <a:p>
            <a:pPr lvl="1">
              <a:spcBef>
                <a:spcPct val="20000"/>
              </a:spcBef>
            </a:pPr>
            <a:r>
              <a:rPr lang="nl-NL" sz="2400" b="1" dirty="0" smtClean="0"/>
              <a:t>DISCUSSIE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smtClean="0"/>
              <a:t>		</a:t>
            </a:r>
            <a:endParaRPr lang="nl-NL" sz="2400" b="1" dirty="0" smtClean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schemeClr val="tx1"/>
                </a:solidFill>
              </a:rPr>
              <a:pPr/>
              <a:t>33</a:t>
            </a:fld>
            <a:endParaRPr lang="nl-NL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succeedbook.com/wp-content/uploads/2010/12/nike-logo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5313" t="4335" r="4363"/>
          <a:stretch>
            <a:fillRect/>
          </a:stretch>
        </p:blipFill>
        <p:spPr bwMode="auto">
          <a:xfrm>
            <a:off x="0" y="1340768"/>
            <a:ext cx="9144000" cy="5445224"/>
          </a:xfrm>
          <a:prstGeom prst="rect">
            <a:avLst/>
          </a:prstGeom>
          <a:noFill/>
        </p:spPr>
      </p:pic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>
              <a:buNone/>
            </a:pPr>
            <a:endParaRPr lang="nl-NL" sz="2000" dirty="0" smtClean="0"/>
          </a:p>
          <a:p>
            <a:pPr lvl="1" indent="-457200" algn="ctr">
              <a:buNone/>
            </a:pPr>
            <a:r>
              <a:rPr lang="nl-NL" sz="1200" dirty="0" smtClean="0"/>
              <a:t/>
            </a:r>
            <a:br>
              <a:rPr lang="nl-NL" sz="1200" dirty="0" smtClean="0"/>
            </a:br>
            <a:endParaRPr lang="nl-NL" sz="1200" dirty="0" smtClean="0"/>
          </a:p>
          <a:p>
            <a:pPr lvl="1" indent="-457200" algn="ctr">
              <a:buNone/>
            </a:pPr>
            <a:r>
              <a:rPr lang="nl-NL" sz="1200" b="1" dirty="0" smtClean="0">
                <a:solidFill>
                  <a:schemeClr val="bg1"/>
                </a:solidFill>
              </a:rPr>
              <a:t>Boot Advocaten, Postbus 75810, 1070 AV Amsterdam</a:t>
            </a:r>
          </a:p>
          <a:p>
            <a:pPr lvl="1" indent="-457200" algn="ctr">
              <a:buNone/>
            </a:pPr>
            <a:r>
              <a:rPr lang="nl-NL" sz="1200" b="1" dirty="0" smtClean="0">
                <a:solidFill>
                  <a:schemeClr val="bg1"/>
                </a:solidFill>
              </a:rPr>
              <a:t>Tel: 020-5041570 </a:t>
            </a:r>
            <a:r>
              <a:rPr lang="nl-NL" sz="1200" b="1" u="sng" dirty="0" smtClean="0">
                <a:solidFill>
                  <a:schemeClr val="bg1"/>
                </a:solidFill>
              </a:rPr>
              <a:t> www.bootadvocaten.nl</a:t>
            </a:r>
          </a:p>
          <a:p>
            <a:pPr lvl="1" indent="-457200" algn="ctr">
              <a:buNone/>
            </a:pPr>
            <a:endParaRPr lang="nl-NL" sz="1200" dirty="0" smtClean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643063" y="71438"/>
            <a:ext cx="7043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dirty="0">
              <a:solidFill>
                <a:srgbClr val="1F497D"/>
              </a:solidFill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 dirty="0">
                <a:solidFill>
                  <a:srgbClr val="000000"/>
                </a:solidFill>
              </a:rPr>
              <a:t>© Boot Advocaten</a:t>
            </a:r>
            <a:endParaRPr lang="nl-NL" sz="900" dirty="0">
              <a:solidFill>
                <a:srgbClr val="000000"/>
              </a:solidFill>
            </a:endParaRPr>
          </a:p>
        </p:txBody>
      </p:sp>
      <p:pic>
        <p:nvPicPr>
          <p:cNvPr id="14" name="Afbeelding 4" descr="Logo Bootadvocate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90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Doel</a:t>
            </a:r>
            <a:r>
              <a:rPr lang="en-GB" sz="3200" b="1" dirty="0" smtClean="0">
                <a:solidFill>
                  <a:srgbClr val="C00000"/>
                </a:solidFill>
              </a:rPr>
              <a:t> van </a:t>
            </a:r>
            <a:r>
              <a:rPr lang="en-GB" sz="3200" b="1" dirty="0" err="1" smtClean="0">
                <a:solidFill>
                  <a:srgbClr val="C00000"/>
                </a:solidFill>
              </a:rPr>
              <a:t>contractering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Zwaartepunt </a:t>
            </a:r>
            <a:r>
              <a:rPr lang="nl-NL" sz="2400" dirty="0">
                <a:solidFill>
                  <a:prstClr val="black"/>
                </a:solidFill>
              </a:rPr>
              <a:t>van marktwerking in de </a:t>
            </a:r>
            <a:r>
              <a:rPr lang="nl-NL" sz="2400" dirty="0" smtClean="0">
                <a:solidFill>
                  <a:prstClr val="black"/>
                </a:solidFill>
              </a:rPr>
              <a:t>zorg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Invulling </a:t>
            </a:r>
            <a:r>
              <a:rPr lang="nl-NL" sz="2400" dirty="0">
                <a:solidFill>
                  <a:prstClr val="black"/>
                </a:solidFill>
              </a:rPr>
              <a:t>geven aan zorgplicht</a:t>
            </a:r>
            <a:r>
              <a:rPr lang="nl-NL" sz="2400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Bevorderen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kwaliteit</a:t>
            </a:r>
            <a:r>
              <a:rPr lang="en-US" sz="2400" dirty="0">
                <a:solidFill>
                  <a:prstClr val="black"/>
                </a:solidFill>
              </a:rPr>
              <a:t> en </a:t>
            </a:r>
            <a:r>
              <a:rPr lang="en-US" sz="2400" dirty="0" err="1" smtClean="0">
                <a:solidFill>
                  <a:prstClr val="black"/>
                </a:solidFill>
              </a:rPr>
              <a:t>betaalbaarheid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Middel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voor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sturing</a:t>
            </a:r>
            <a:r>
              <a:rPr lang="en-US" sz="2400" dirty="0">
                <a:solidFill>
                  <a:prstClr val="black"/>
                </a:solidFill>
              </a:rPr>
              <a:t> door </a:t>
            </a:r>
            <a:r>
              <a:rPr lang="en-US" sz="2400" dirty="0" err="1">
                <a:solidFill>
                  <a:prstClr val="black"/>
                </a:solidFill>
              </a:rPr>
              <a:t>zorgverzekeraars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4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47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De </a:t>
            </a:r>
            <a:r>
              <a:rPr lang="en-GB" sz="3200" b="1" dirty="0" err="1" smtClean="0">
                <a:solidFill>
                  <a:srgbClr val="C00000"/>
                </a:solidFill>
              </a:rPr>
              <a:t>theorie</a:t>
            </a:r>
            <a:r>
              <a:rPr lang="en-GB" sz="3200" b="1" dirty="0" smtClean="0">
                <a:solidFill>
                  <a:srgbClr val="C00000"/>
                </a:solidFill>
              </a:rPr>
              <a:t> van het </a:t>
            </a:r>
            <a:r>
              <a:rPr lang="en-GB" sz="3200" b="1" dirty="0" err="1" smtClean="0">
                <a:solidFill>
                  <a:srgbClr val="C00000"/>
                </a:solidFill>
              </a:rPr>
              <a:t>contracteren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Civiel recht (redelijkheid </a:t>
            </a:r>
            <a:r>
              <a:rPr lang="nl-NL" sz="2400" dirty="0">
                <a:solidFill>
                  <a:prstClr val="black"/>
                </a:solidFill>
              </a:rPr>
              <a:t>en </a:t>
            </a:r>
            <a:r>
              <a:rPr lang="nl-NL" sz="2400" dirty="0" smtClean="0">
                <a:solidFill>
                  <a:prstClr val="black"/>
                </a:solidFill>
              </a:rPr>
              <a:t>billijkheid)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N</a:t>
            </a:r>
            <a:r>
              <a:rPr lang="en-US" sz="2400" dirty="0" err="1" smtClean="0">
                <a:solidFill>
                  <a:prstClr val="black"/>
                </a:solidFill>
              </a:rPr>
              <a:t>Za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“Good Contracting Practices</a:t>
            </a:r>
            <a:r>
              <a:rPr lang="en-US" sz="2400" dirty="0" smtClean="0">
                <a:solidFill>
                  <a:prstClr val="black"/>
                </a:solidFill>
              </a:rPr>
              <a:t>”; </a:t>
            </a:r>
            <a:r>
              <a:rPr lang="en-US" sz="2400" dirty="0" err="1" smtClean="0">
                <a:solidFill>
                  <a:prstClr val="black"/>
                </a:solidFill>
              </a:rPr>
              <a:t>zorginkoop</a:t>
            </a:r>
            <a:r>
              <a:rPr lang="en-US" sz="2400" dirty="0" smtClean="0">
                <a:solidFill>
                  <a:prstClr val="black"/>
                </a:solidFill>
              </a:rPr>
              <a:t>, </a:t>
            </a:r>
            <a:r>
              <a:rPr lang="en-US" sz="2400" dirty="0" err="1" smtClean="0">
                <a:solidFill>
                  <a:prstClr val="black"/>
                </a:solidFill>
              </a:rPr>
              <a:t>transparantie</a:t>
            </a:r>
            <a:r>
              <a:rPr lang="en-US" sz="2400" dirty="0" smtClean="0">
                <a:solidFill>
                  <a:prstClr val="black"/>
                </a:solidFill>
              </a:rPr>
              <a:t> &amp; timing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err="1" smtClean="0">
                <a:solidFill>
                  <a:prstClr val="black"/>
                </a:solidFill>
              </a:rPr>
              <a:t>Zorgplicht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vormt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tegenwicht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tegen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inkoopmacht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ACM</a:t>
            </a:r>
            <a:r>
              <a:rPr lang="en-US" sz="2400" dirty="0">
                <a:solidFill>
                  <a:prstClr val="black"/>
                </a:solidFill>
              </a:rPr>
              <a:t>: “</a:t>
            </a:r>
            <a:r>
              <a:rPr lang="en-US" sz="2400" dirty="0" err="1">
                <a:solidFill>
                  <a:prstClr val="black"/>
                </a:solidFill>
              </a:rPr>
              <a:t>Richtsnoeren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voor</a:t>
            </a:r>
            <a:r>
              <a:rPr lang="en-US" sz="2400" dirty="0">
                <a:solidFill>
                  <a:prstClr val="black"/>
                </a:solidFill>
              </a:rPr>
              <a:t> de </a:t>
            </a:r>
            <a:r>
              <a:rPr lang="en-US" sz="2400" dirty="0" err="1">
                <a:solidFill>
                  <a:prstClr val="black"/>
                </a:solidFill>
              </a:rPr>
              <a:t>zorgsector</a:t>
            </a:r>
            <a:r>
              <a:rPr lang="en-US" sz="2400" dirty="0" smtClean="0">
                <a:solidFill>
                  <a:prstClr val="black"/>
                </a:solidFill>
              </a:rPr>
              <a:t>”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Contractsvrijheid (N</a:t>
            </a:r>
            <a:r>
              <a:rPr lang="en-US" sz="2400" dirty="0" smtClean="0">
                <a:solidFill>
                  <a:prstClr val="black"/>
                </a:solidFill>
              </a:rPr>
              <a:t>Z</a:t>
            </a:r>
            <a:r>
              <a:rPr lang="nl-NL" sz="2400" dirty="0" smtClean="0">
                <a:solidFill>
                  <a:prstClr val="black"/>
                </a:solidFill>
              </a:rPr>
              <a:t>a </a:t>
            </a:r>
            <a:r>
              <a:rPr lang="nl-NL" sz="2400" dirty="0">
                <a:solidFill>
                  <a:prstClr val="black"/>
                </a:solidFill>
              </a:rPr>
              <a:t>kan wel in inhoud contract ingrijpen</a:t>
            </a:r>
            <a:r>
              <a:rPr lang="en-US" sz="2400" dirty="0" smtClean="0">
                <a:solidFill>
                  <a:prstClr val="black"/>
                </a:solidFill>
              </a:rPr>
              <a:t>…)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5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521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De </a:t>
            </a:r>
            <a:r>
              <a:rPr lang="en-GB" sz="3200" b="1" dirty="0" err="1" smtClean="0">
                <a:solidFill>
                  <a:srgbClr val="C00000"/>
                </a:solidFill>
              </a:rPr>
              <a:t>praktijk</a:t>
            </a:r>
            <a:r>
              <a:rPr lang="en-GB" sz="3200" b="1" dirty="0" smtClean="0">
                <a:solidFill>
                  <a:srgbClr val="C00000"/>
                </a:solidFill>
              </a:rPr>
              <a:t> van het </a:t>
            </a:r>
            <a:r>
              <a:rPr lang="en-GB" sz="3200" b="1" dirty="0" err="1" smtClean="0">
                <a:solidFill>
                  <a:srgbClr val="C00000"/>
                </a:solidFill>
              </a:rPr>
              <a:t>contracteren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Contractsvrijheid?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nl-NL" sz="2400" dirty="0">
                <a:solidFill>
                  <a:prstClr val="black"/>
                </a:solidFill>
              </a:rPr>
              <a:t>Men hoeft ook niet met u te praten…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en-US" sz="2400" dirty="0">
                <a:solidFill>
                  <a:prstClr val="black"/>
                </a:solidFill>
              </a:rPr>
              <a:t>W</a:t>
            </a:r>
            <a:r>
              <a:rPr lang="nl-NL" sz="2400" dirty="0" err="1">
                <a:solidFill>
                  <a:prstClr val="black"/>
                </a:solidFill>
              </a:rPr>
              <a:t>einig</a:t>
            </a:r>
            <a:r>
              <a:rPr lang="nl-NL" sz="2400" dirty="0">
                <a:solidFill>
                  <a:prstClr val="black"/>
                </a:solidFill>
              </a:rPr>
              <a:t> differentiatie bij kleinere aanbieders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r>
              <a:rPr lang="nl-NL" sz="2400" dirty="0">
                <a:solidFill>
                  <a:prstClr val="black"/>
                </a:solidFill>
              </a:rPr>
              <a:t>Toch verplichting? Apotheek </a:t>
            </a:r>
            <a:r>
              <a:rPr lang="nl-NL" sz="2400" dirty="0" err="1" smtClean="0">
                <a:solidFill>
                  <a:prstClr val="black"/>
                </a:solidFill>
              </a:rPr>
              <a:t>Breskens</a:t>
            </a:r>
            <a:r>
              <a:rPr lang="nl-NL" sz="2400" dirty="0" smtClean="0">
                <a:solidFill>
                  <a:prstClr val="black"/>
                </a:solidFill>
              </a:rPr>
              <a:t> (AMM)</a:t>
            </a:r>
          </a:p>
          <a:p>
            <a:pPr marL="742950" lvl="1" indent="-285750" defTabSz="457200">
              <a:spcBef>
                <a:spcPct val="20000"/>
              </a:spcBef>
              <a:buFont typeface="Arial"/>
              <a:buChar char="–"/>
            </a:pPr>
            <a:endParaRPr lang="nl-NL" sz="2400" dirty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Prijs is meest bepalend in </a:t>
            </a:r>
            <a:r>
              <a:rPr lang="nl-NL" sz="2400" dirty="0" err="1">
                <a:solidFill>
                  <a:prstClr val="black"/>
                </a:solidFill>
              </a:rPr>
              <a:t>contractering</a:t>
            </a:r>
            <a:endParaRPr lang="nl-NL" sz="2400" dirty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Inkoopmacht verzekeraars is goed volgens </a:t>
            </a:r>
            <a:r>
              <a:rPr lang="nl-NL" sz="2400" dirty="0" smtClean="0">
                <a:solidFill>
                  <a:prstClr val="black"/>
                </a:solidFill>
              </a:rPr>
              <a:t>N</a:t>
            </a:r>
            <a:r>
              <a:rPr lang="en-US" sz="2400" dirty="0" err="1" smtClean="0">
                <a:solidFill>
                  <a:prstClr val="black"/>
                </a:solidFill>
              </a:rPr>
              <a:t>z</a:t>
            </a:r>
            <a:r>
              <a:rPr lang="nl-NL" sz="2400" dirty="0" smtClean="0">
                <a:solidFill>
                  <a:prstClr val="black"/>
                </a:solidFill>
              </a:rPr>
              <a:t>a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Contracteerproces “last minute” </a:t>
            </a:r>
            <a:r>
              <a:rPr lang="nl-NL" sz="2400" dirty="0" smtClean="0">
                <a:solidFill>
                  <a:prstClr val="black"/>
                </a:solidFill>
              </a:rPr>
              <a:t>werk</a:t>
            </a:r>
          </a:p>
          <a:p>
            <a:pPr marL="342900" indent="-342900" defTabSz="457200">
              <a:spcBef>
                <a:spcPct val="20000"/>
              </a:spcBef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2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6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65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Historie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rol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</a:rPr>
              <a:t>zorgverzekeraars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800" dirty="0" smtClean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Van </a:t>
            </a:r>
            <a:r>
              <a:rPr lang="nl-NL" sz="2400" dirty="0">
                <a:solidFill>
                  <a:prstClr val="black"/>
                </a:solidFill>
              </a:rPr>
              <a:t>Aanbodsturing en een weinig actieve rol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Via Vraagsturing en een meer actieve rol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Via een sturende rol voor de zorgverzekeraar</a:t>
            </a: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lvl="0" indent="-342900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>
                <a:solidFill>
                  <a:prstClr val="black"/>
                </a:solidFill>
              </a:rPr>
              <a:t>Naar een allesbepalende rol voor de zorgverzekeraar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8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2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7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28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endParaRPr lang="nl-NL" sz="24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75656" y="44624"/>
            <a:ext cx="7211144" cy="1008112"/>
          </a:xfrm>
        </p:spPr>
        <p:txBody>
          <a:bodyPr>
            <a:normAutofit fontScale="90000"/>
          </a:bodyPr>
          <a:lstStyle/>
          <a:p>
            <a:pPr lvl="0" algn="l">
              <a:tabLst>
                <a:tab pos="0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/>
            </a:r>
            <a:br>
              <a:rPr lang="en-GB" sz="2400" b="1" dirty="0" smtClean="0">
                <a:solidFill>
                  <a:srgbClr val="C00000"/>
                </a:solidFill>
              </a:rPr>
            </a:br>
            <a:r>
              <a:rPr lang="en-GB" sz="3600" b="1" dirty="0" smtClean="0">
                <a:solidFill>
                  <a:srgbClr val="C00000"/>
                </a:solidFill>
              </a:rPr>
              <a:t>I. </a:t>
            </a:r>
            <a:r>
              <a:rPr lang="en-GB" sz="3600" b="1" dirty="0" err="1" smtClean="0">
                <a:solidFill>
                  <a:srgbClr val="C00000"/>
                </a:solidFill>
              </a:rPr>
              <a:t>Visualiseren</a:t>
            </a:r>
            <a:r>
              <a:rPr lang="nl-NL" sz="3600" b="1" dirty="0" smtClean="0">
                <a:solidFill>
                  <a:srgbClr val="C00000"/>
                </a:solidFill>
              </a:rPr>
              <a:t/>
            </a:r>
            <a:br>
              <a:rPr lang="nl-NL" sz="3600" b="1" dirty="0" smtClean="0">
                <a:solidFill>
                  <a:srgbClr val="C00000"/>
                </a:solidFill>
              </a:rPr>
            </a:br>
            <a:endParaRPr lang="nl-NL" sz="3600" dirty="0"/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err="1" smtClean="0"/>
              <a:t>Zorgverzekeraar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nl-NL" dirty="0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8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  <p:sp>
        <p:nvSpPr>
          <p:cNvPr id="9" name="Isosceles Triangle 3"/>
          <p:cNvSpPr/>
          <p:nvPr/>
        </p:nvSpPr>
        <p:spPr>
          <a:xfrm>
            <a:off x="2983432" y="2277659"/>
            <a:ext cx="3282404" cy="2978434"/>
          </a:xfrm>
          <a:prstGeom prst="triangle">
            <a:avLst/>
          </a:prstGeom>
          <a:solidFill>
            <a:srgbClr val="118263"/>
          </a:solidFill>
          <a:ln w="9525" cap="flat" cmpd="sng" algn="ctr">
            <a:solidFill>
              <a:srgbClr val="118263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33"/>
          <p:cNvCxnSpPr/>
          <p:nvPr/>
        </p:nvCxnSpPr>
        <p:spPr>
          <a:xfrm flipV="1">
            <a:off x="2504287" y="2245005"/>
            <a:ext cx="1592010" cy="2978434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4" name="Straight Arrow Connector 44"/>
          <p:cNvCxnSpPr/>
          <p:nvPr/>
        </p:nvCxnSpPr>
        <p:spPr>
          <a:xfrm>
            <a:off x="5017517" y="2245005"/>
            <a:ext cx="1690394" cy="2978434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Straight Arrow Connector 31"/>
          <p:cNvCxnSpPr/>
          <p:nvPr/>
        </p:nvCxnSpPr>
        <p:spPr>
          <a:xfrm flipH="1">
            <a:off x="3201909" y="5658748"/>
            <a:ext cx="266527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Rechthoek 1"/>
          <p:cNvSpPr/>
          <p:nvPr/>
        </p:nvSpPr>
        <p:spPr>
          <a:xfrm>
            <a:off x="2058767" y="5447045"/>
            <a:ext cx="901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kern="0" dirty="0" smtClean="0">
                <a:solidFill>
                  <a:prstClr val="black"/>
                </a:solidFill>
              </a:rPr>
              <a:t>Patient </a:t>
            </a:r>
            <a:endParaRPr lang="en-GB" kern="0" dirty="0">
              <a:solidFill>
                <a:prstClr val="black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129066" y="5474082"/>
            <a:ext cx="115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kern="0" dirty="0" err="1" smtClean="0">
                <a:solidFill>
                  <a:prstClr val="black"/>
                </a:solidFill>
              </a:rPr>
              <a:t>Aanbieder</a:t>
            </a:r>
            <a:endParaRPr lang="en-GB" kern="0" dirty="0">
              <a:solidFill>
                <a:prstClr val="black"/>
              </a:solidFill>
            </a:endParaRPr>
          </a:p>
        </p:txBody>
      </p:sp>
      <p:cxnSp>
        <p:nvCxnSpPr>
          <p:cNvPr id="19" name="Straight Arrow Connector 17"/>
          <p:cNvCxnSpPr/>
          <p:nvPr/>
        </p:nvCxnSpPr>
        <p:spPr>
          <a:xfrm>
            <a:off x="2195736" y="1685802"/>
            <a:ext cx="1312806" cy="201019"/>
          </a:xfrm>
          <a:prstGeom prst="straightConnector1">
            <a:avLst/>
          </a:prstGeom>
          <a:noFill/>
          <a:ln w="57150" cap="flat" cmpd="sng" algn="ctr">
            <a:solidFill>
              <a:srgbClr val="FF66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Straight Arrow Connector 19"/>
          <p:cNvCxnSpPr/>
          <p:nvPr/>
        </p:nvCxnSpPr>
        <p:spPr>
          <a:xfrm flipH="1">
            <a:off x="7056722" y="4373736"/>
            <a:ext cx="491913" cy="912313"/>
          </a:xfrm>
          <a:prstGeom prst="straightConnector1">
            <a:avLst/>
          </a:prstGeom>
          <a:noFill/>
          <a:ln w="57150" cap="flat" cmpd="sng" algn="ctr">
            <a:solidFill>
              <a:srgbClr val="FF66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4" name="Straight Arrow Connector 29"/>
          <p:cNvCxnSpPr/>
          <p:nvPr/>
        </p:nvCxnSpPr>
        <p:spPr>
          <a:xfrm flipH="1">
            <a:off x="2237008" y="2245005"/>
            <a:ext cx="1625710" cy="290688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Straight Arrow Connector 27"/>
          <p:cNvCxnSpPr/>
          <p:nvPr/>
        </p:nvCxnSpPr>
        <p:spPr>
          <a:xfrm>
            <a:off x="5241114" y="2245005"/>
            <a:ext cx="1663562" cy="2978434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41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Logo Bootadvocat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31" y="260655"/>
            <a:ext cx="1077754" cy="73704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475656" y="44624"/>
            <a:ext cx="72111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I. </a:t>
            </a:r>
            <a:r>
              <a:rPr lang="en-GB" sz="3200" b="1" dirty="0" err="1" smtClean="0">
                <a:solidFill>
                  <a:srgbClr val="C00000"/>
                </a:solidFill>
              </a:rPr>
              <a:t>Sturing</a:t>
            </a:r>
            <a:r>
              <a:rPr lang="en-GB" sz="3200" b="1" dirty="0" smtClean="0">
                <a:solidFill>
                  <a:srgbClr val="C00000"/>
                </a:solidFill>
              </a:rPr>
              <a:t> van de </a:t>
            </a:r>
            <a:r>
              <a:rPr lang="en-GB" sz="3200" b="1" dirty="0" err="1" smtClean="0">
                <a:solidFill>
                  <a:srgbClr val="C00000"/>
                </a:solidFill>
              </a:rPr>
              <a:t>vraag</a:t>
            </a: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endParaRPr lang="nl-NL" sz="3200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81025" y="1184275"/>
            <a:ext cx="8154988" cy="25400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39552" y="1207293"/>
            <a:ext cx="8229600" cy="517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Doelmatigheid </a:t>
            </a:r>
            <a:r>
              <a:rPr lang="nl-NL" sz="2400" dirty="0">
                <a:solidFill>
                  <a:prstClr val="black"/>
                </a:solidFill>
              </a:rPr>
              <a:t>is </a:t>
            </a:r>
            <a:r>
              <a:rPr lang="nl-NL" sz="2400" dirty="0" smtClean="0">
                <a:solidFill>
                  <a:prstClr val="black"/>
                </a:solidFill>
              </a:rPr>
              <a:t>bepalend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err="1" smtClean="0">
                <a:solidFill>
                  <a:prstClr val="black"/>
                </a:solidFill>
              </a:rPr>
              <a:t>Naturapolis</a:t>
            </a:r>
            <a:r>
              <a:rPr lang="nl-NL" sz="2400" dirty="0" smtClean="0">
                <a:solidFill>
                  <a:prstClr val="black"/>
                </a:solidFill>
              </a:rPr>
              <a:t> </a:t>
            </a:r>
            <a:r>
              <a:rPr lang="nl-NL" sz="2400" dirty="0">
                <a:solidFill>
                  <a:prstClr val="black"/>
                </a:solidFill>
              </a:rPr>
              <a:t>wordt de </a:t>
            </a:r>
            <a:r>
              <a:rPr lang="nl-NL" sz="2400" dirty="0" smtClean="0">
                <a:solidFill>
                  <a:prstClr val="black"/>
                </a:solidFill>
              </a:rPr>
              <a:t>norm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Einde </a:t>
            </a:r>
            <a:r>
              <a:rPr lang="nl-NL" sz="2400" dirty="0">
                <a:solidFill>
                  <a:prstClr val="black"/>
                </a:solidFill>
              </a:rPr>
              <a:t>keuzevrijheid </a:t>
            </a:r>
            <a:r>
              <a:rPr lang="nl-NL" sz="2400" dirty="0" smtClean="0">
                <a:solidFill>
                  <a:prstClr val="black"/>
                </a:solidFill>
              </a:rPr>
              <a:t>patiënt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ZIN treedt </a:t>
            </a:r>
            <a:r>
              <a:rPr lang="nl-NL" sz="2400" dirty="0">
                <a:solidFill>
                  <a:prstClr val="black"/>
                </a:solidFill>
              </a:rPr>
              <a:t>verder terug en Zorgverzekeraar krijgt meer ruimte om inhoud en omvang van de zorg te </a:t>
            </a:r>
            <a:r>
              <a:rPr lang="nl-NL" sz="2400" dirty="0" smtClean="0">
                <a:solidFill>
                  <a:prstClr val="black"/>
                </a:solidFill>
              </a:rPr>
              <a:t>bepalen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Geen </a:t>
            </a:r>
            <a:r>
              <a:rPr lang="nl-NL" sz="2400" dirty="0">
                <a:solidFill>
                  <a:prstClr val="black"/>
                </a:solidFill>
              </a:rPr>
              <a:t>contract is </a:t>
            </a:r>
            <a:r>
              <a:rPr lang="nl-NL" sz="2400" u="sng" dirty="0">
                <a:solidFill>
                  <a:prstClr val="black"/>
                </a:solidFill>
              </a:rPr>
              <a:t>geen</a:t>
            </a:r>
            <a:r>
              <a:rPr lang="nl-NL" sz="2400" dirty="0">
                <a:solidFill>
                  <a:prstClr val="black"/>
                </a:solidFill>
              </a:rPr>
              <a:t> </a:t>
            </a:r>
            <a:r>
              <a:rPr lang="nl-NL" sz="2400" dirty="0" smtClean="0">
                <a:solidFill>
                  <a:prstClr val="black"/>
                </a:solidFill>
              </a:rPr>
              <a:t>verkoop</a:t>
            </a:r>
            <a:endParaRPr lang="nl-NL" sz="2400" dirty="0" smtClean="0">
              <a:solidFill>
                <a:prstClr val="black"/>
              </a:solidFill>
            </a:endParaRP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r>
              <a:rPr lang="nl-NL" sz="2400" dirty="0" smtClean="0">
                <a:solidFill>
                  <a:prstClr val="black"/>
                </a:solidFill>
              </a:rPr>
              <a:t>Focus </a:t>
            </a:r>
            <a:r>
              <a:rPr lang="nl-NL" sz="2400" dirty="0">
                <a:solidFill>
                  <a:prstClr val="black"/>
                </a:solidFill>
              </a:rPr>
              <a:t>op zorgverzekeraar, samen met de aanbieder</a:t>
            </a:r>
          </a:p>
          <a:p>
            <a:pPr marL="354013" lvl="1" indent="-354013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lvl="1" defTabSz="457200">
              <a:spcBef>
                <a:spcPct val="20000"/>
              </a:spcBef>
            </a:pPr>
            <a:endParaRPr lang="nl-NL" sz="2400" dirty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355600" lvl="1" indent="-355600" defTabSz="457200">
              <a:spcBef>
                <a:spcPct val="20000"/>
              </a:spcBef>
              <a:buFont typeface="Arial"/>
              <a:buChar char="•"/>
            </a:pPr>
            <a:endParaRPr lang="nl-NL" sz="2400" dirty="0">
              <a:solidFill>
                <a:prstClr val="black"/>
              </a:solidFill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endParaRPr lang="nl-NL" sz="2400" b="1" dirty="0" smtClean="0">
              <a:solidFill>
                <a:prstClr val="black"/>
              </a:solidFill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566738" y="6537275"/>
            <a:ext cx="8156575" cy="26988"/>
          </a:xfrm>
          <a:prstGeom prst="roundRect">
            <a:avLst>
              <a:gd name="adj" fmla="val 5556"/>
            </a:avLst>
          </a:prstGeom>
          <a:solidFill>
            <a:srgbClr val="99284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3850" y="6545213"/>
            <a:ext cx="1106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 sz="900">
                <a:solidFill>
                  <a:srgbClr val="000000"/>
                </a:solidFill>
              </a:rPr>
              <a:t>© Boot Advocaten</a:t>
            </a:r>
            <a:endParaRPr lang="nl-NL" sz="900">
              <a:solidFill>
                <a:srgbClr val="000000"/>
              </a:solidFill>
            </a:endParaRPr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620266"/>
          </a:xfrm>
          <a:noFill/>
        </p:spPr>
        <p:txBody>
          <a:bodyPr/>
          <a:lstStyle/>
          <a:p>
            <a:fld id="{0E4DD677-3E81-4219-94B1-B5BCF62292E9}" type="slidenum">
              <a:rPr lang="nl-NL" sz="900" smtClean="0">
                <a:solidFill>
                  <a:prstClr val="black"/>
                </a:solidFill>
              </a:rPr>
              <a:pPr/>
              <a:t>9</a:t>
            </a:fld>
            <a:endParaRPr lang="nl-NL" sz="9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7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2236</Words>
  <Application>Microsoft Macintosh PowerPoint</Application>
  <PresentationFormat>Diavoorstelling (4:3)</PresentationFormat>
  <Paragraphs>348</Paragraphs>
  <Slides>34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3</vt:i4>
      </vt:variant>
      <vt:variant>
        <vt:lpstr>Diatitels</vt:lpstr>
      </vt:variant>
      <vt:variant>
        <vt:i4>34</vt:i4>
      </vt:variant>
    </vt:vector>
  </HeadingPairs>
  <TitlesOfParts>
    <vt:vector size="37" baseType="lpstr">
      <vt:lpstr>Office-thema</vt:lpstr>
      <vt:lpstr>Office Theme</vt:lpstr>
      <vt:lpstr>3_Office-thema</vt:lpstr>
      <vt:lpstr>Dia 1</vt:lpstr>
      <vt:lpstr>Agenda</vt:lpstr>
      <vt:lpstr>Dia 3</vt:lpstr>
      <vt:lpstr>Dia 4</vt:lpstr>
      <vt:lpstr>Dia 5</vt:lpstr>
      <vt:lpstr>Dia 6</vt:lpstr>
      <vt:lpstr>Dia 7</vt:lpstr>
      <vt:lpstr> I. Visualiseren </vt:lpstr>
      <vt:lpstr>Dia 9</vt:lpstr>
      <vt:lpstr>Dia 10</vt:lpstr>
      <vt:lpstr>Dia 11</vt:lpstr>
      <vt:lpstr>Dia 12</vt:lpstr>
      <vt:lpstr>II. Inkoop en recht </vt:lpstr>
      <vt:lpstr>II. Inleidende opmerkingen </vt:lpstr>
      <vt:lpstr>Dia 15</vt:lpstr>
      <vt:lpstr>Dia 16</vt:lpstr>
      <vt:lpstr>Dia 17</vt:lpstr>
      <vt:lpstr>Dia 18</vt:lpstr>
      <vt:lpstr>Dia 19</vt:lpstr>
      <vt:lpstr>II. Aanbesteden in de zorg </vt:lpstr>
      <vt:lpstr>II. Wanneer aanbesteden? </vt:lpstr>
      <vt:lpstr>II. Toch beginselen in acht nemen </vt:lpstr>
      <vt:lpstr>II. Toch beginselen in acht nemen </vt:lpstr>
      <vt:lpstr>II. Toch beginselen in acht nemen </vt:lpstr>
      <vt:lpstr>II. Toch beginselen in acht nemen? Nuance </vt:lpstr>
      <vt:lpstr>II. Toch beginselen in acht nemen? Nuance </vt:lpstr>
      <vt:lpstr>II. Toch beginselen in acht nemen? Nuance </vt:lpstr>
      <vt:lpstr>II. Toch beginselen in acht nemen? Nuance </vt:lpstr>
      <vt:lpstr>II. Toch beginselen in acht nemen? Nuance </vt:lpstr>
      <vt:lpstr>Dia 30</vt:lpstr>
      <vt:lpstr>Dia 31</vt:lpstr>
      <vt:lpstr>Dia 32</vt:lpstr>
      <vt:lpstr>Dia 33</vt:lpstr>
      <vt:lpstr>Dia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Erik van der Steen</dc:creator>
  <cp:lastModifiedBy>Bob van der Kamp</cp:lastModifiedBy>
  <cp:revision>266</cp:revision>
  <cp:lastPrinted>2014-09-19T07:21:31Z</cp:lastPrinted>
  <dcterms:created xsi:type="dcterms:W3CDTF">2014-09-19T07:04:47Z</dcterms:created>
  <dcterms:modified xsi:type="dcterms:W3CDTF">2014-09-19T07:24:12Z</dcterms:modified>
</cp:coreProperties>
</file>